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83" r:id="rId2"/>
    <p:sldId id="386" r:id="rId3"/>
    <p:sldId id="553" r:id="rId4"/>
    <p:sldId id="539" r:id="rId5"/>
    <p:sldId id="448" r:id="rId6"/>
    <p:sldId id="551" r:id="rId7"/>
    <p:sldId id="552" r:id="rId8"/>
    <p:sldId id="475" r:id="rId9"/>
    <p:sldId id="332" r:id="rId10"/>
    <p:sldId id="261" r:id="rId11"/>
    <p:sldId id="263" r:id="rId12"/>
    <p:sldId id="265" r:id="rId13"/>
    <p:sldId id="269" r:id="rId14"/>
    <p:sldId id="271" r:id="rId15"/>
    <p:sldId id="296" r:id="rId16"/>
    <p:sldId id="624" r:id="rId17"/>
    <p:sldId id="524" r:id="rId18"/>
    <p:sldId id="490" r:id="rId19"/>
    <p:sldId id="494" r:id="rId20"/>
    <p:sldId id="443" r:id="rId21"/>
    <p:sldId id="290" r:id="rId22"/>
    <p:sldId id="465" r:id="rId23"/>
    <p:sldId id="472" r:id="rId24"/>
    <p:sldId id="287" r:id="rId25"/>
    <p:sldId id="591" r:id="rId26"/>
    <p:sldId id="596" r:id="rId27"/>
    <p:sldId id="477" r:id="rId28"/>
    <p:sldId id="306" r:id="rId29"/>
    <p:sldId id="308" r:id="rId30"/>
    <p:sldId id="310" r:id="rId31"/>
    <p:sldId id="316" r:id="rId32"/>
    <p:sldId id="364" r:id="rId33"/>
    <p:sldId id="597" r:id="rId34"/>
    <p:sldId id="585" r:id="rId35"/>
    <p:sldId id="365" r:id="rId36"/>
    <p:sldId id="496" r:id="rId37"/>
    <p:sldId id="392" r:id="rId38"/>
    <p:sldId id="375" r:id="rId39"/>
    <p:sldId id="590" r:id="rId40"/>
    <p:sldId id="405" r:id="rId41"/>
    <p:sldId id="377" r:id="rId42"/>
    <p:sldId id="420" r:id="rId43"/>
    <p:sldId id="422" r:id="rId44"/>
    <p:sldId id="546" r:id="rId45"/>
    <p:sldId id="607" r:id="rId46"/>
    <p:sldId id="613" r:id="rId47"/>
    <p:sldId id="487" r:id="rId48"/>
    <p:sldId id="505" r:id="rId49"/>
    <p:sldId id="483" r:id="rId50"/>
    <p:sldId id="579" r:id="rId51"/>
    <p:sldId id="418" r:id="rId52"/>
    <p:sldId id="504" r:id="rId53"/>
    <p:sldId id="342" r:id="rId54"/>
    <p:sldId id="344" r:id="rId55"/>
    <p:sldId id="629" r:id="rId56"/>
    <p:sldId id="626" r:id="rId57"/>
    <p:sldId id="431" r:id="rId58"/>
    <p:sldId id="433" r:id="rId59"/>
    <p:sldId id="628" r:id="rId60"/>
    <p:sldId id="434" r:id="rId61"/>
    <p:sldId id="62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114" d="100"/>
          <a:sy n="114"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64291-D614-4C69-AA98-8396B4D5301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9D7A366-24A0-4BDE-991C-8773280C5608}">
      <dgm:prSet/>
      <dgm:spPr/>
      <dgm:t>
        <a:bodyPr/>
        <a:lstStyle/>
        <a:p>
          <a:r>
            <a:rPr lang="en-US" dirty="0"/>
            <a:t>The average temperature value (T-total A 1-6) of patients of various age groups falls between 33.0 C. (80 Y/O) and 34.3 C. (10 Y/O).</a:t>
          </a:r>
        </a:p>
      </dgm:t>
    </dgm:pt>
    <dgm:pt modelId="{252C2C7E-DB35-4A46-A244-3C8EA6AD69E8}" type="parTrans" cxnId="{311355FE-2565-425B-AB0B-9D01EE65CFDB}">
      <dgm:prSet/>
      <dgm:spPr/>
      <dgm:t>
        <a:bodyPr/>
        <a:lstStyle/>
        <a:p>
          <a:endParaRPr lang="en-US"/>
        </a:p>
      </dgm:t>
    </dgm:pt>
    <dgm:pt modelId="{7CD27328-E01A-4717-B6AC-D16AF3BCF7F8}" type="sibTrans" cxnId="{311355FE-2565-425B-AB0B-9D01EE65CFDB}">
      <dgm:prSet/>
      <dgm:spPr/>
      <dgm:t>
        <a:bodyPr/>
        <a:lstStyle/>
        <a:p>
          <a:endParaRPr lang="en-US"/>
        </a:p>
      </dgm:t>
    </dgm:pt>
    <dgm:pt modelId="{D65BCE50-CB35-484B-97E1-738B6501D80A}">
      <dgm:prSet/>
      <dgm:spPr/>
      <dgm:t>
        <a:bodyPr/>
        <a:lstStyle/>
        <a:p>
          <a:r>
            <a:rPr lang="en-US"/>
            <a:t>The VI express the relation between the actual temperature and the statistical temperature </a:t>
          </a:r>
          <a:r>
            <a:rPr lang="en-US" u="sng"/>
            <a:t>according to age groups</a:t>
          </a:r>
          <a:r>
            <a:rPr lang="en-US"/>
            <a:t>.</a:t>
          </a:r>
        </a:p>
      </dgm:t>
    </dgm:pt>
    <dgm:pt modelId="{354C5BB8-CEB7-4BAA-8D5D-DD7F58137F82}" type="parTrans" cxnId="{F83656D7-DC30-4E97-9A78-9B242315C6A6}">
      <dgm:prSet/>
      <dgm:spPr/>
      <dgm:t>
        <a:bodyPr/>
        <a:lstStyle/>
        <a:p>
          <a:endParaRPr lang="en-US"/>
        </a:p>
      </dgm:t>
    </dgm:pt>
    <dgm:pt modelId="{25F1BF4D-1DC3-4E5E-BEAB-F7055F4661E7}" type="sibTrans" cxnId="{F83656D7-DC30-4E97-9A78-9B242315C6A6}">
      <dgm:prSet/>
      <dgm:spPr/>
      <dgm:t>
        <a:bodyPr/>
        <a:lstStyle/>
        <a:p>
          <a:endParaRPr lang="en-US"/>
        </a:p>
      </dgm:t>
    </dgm:pt>
    <dgm:pt modelId="{62E67521-4DB5-4D6C-AA3F-02EDD7409DFC}" type="pres">
      <dgm:prSet presAssocID="{E8564291-D614-4C69-AA98-8396B4D5301F}" presName="hierChild1" presStyleCnt="0">
        <dgm:presLayoutVars>
          <dgm:chPref val="1"/>
          <dgm:dir/>
          <dgm:animOne val="branch"/>
          <dgm:animLvl val="lvl"/>
          <dgm:resizeHandles/>
        </dgm:presLayoutVars>
      </dgm:prSet>
      <dgm:spPr/>
    </dgm:pt>
    <dgm:pt modelId="{F5636BB7-B9F7-431B-9D5F-02E57F00D676}" type="pres">
      <dgm:prSet presAssocID="{69D7A366-24A0-4BDE-991C-8773280C5608}" presName="hierRoot1" presStyleCnt="0"/>
      <dgm:spPr/>
    </dgm:pt>
    <dgm:pt modelId="{4DCD205B-46C1-46CF-B7FF-74D8332E2D26}" type="pres">
      <dgm:prSet presAssocID="{69D7A366-24A0-4BDE-991C-8773280C5608}" presName="composite" presStyleCnt="0"/>
      <dgm:spPr/>
    </dgm:pt>
    <dgm:pt modelId="{F5ED9288-33D4-44B5-ADFA-86A8B85A0984}" type="pres">
      <dgm:prSet presAssocID="{69D7A366-24A0-4BDE-991C-8773280C5608}" presName="background" presStyleLbl="node0" presStyleIdx="0" presStyleCnt="2"/>
      <dgm:spPr/>
    </dgm:pt>
    <dgm:pt modelId="{9D1067E2-E270-4A14-9A0B-1DA1C500A01B}" type="pres">
      <dgm:prSet presAssocID="{69D7A366-24A0-4BDE-991C-8773280C5608}" presName="text" presStyleLbl="fgAcc0" presStyleIdx="0" presStyleCnt="2" custScaleX="108654">
        <dgm:presLayoutVars>
          <dgm:chPref val="3"/>
        </dgm:presLayoutVars>
      </dgm:prSet>
      <dgm:spPr/>
    </dgm:pt>
    <dgm:pt modelId="{65D8D52E-1E56-4E6C-9538-4D3BE1BD440B}" type="pres">
      <dgm:prSet presAssocID="{69D7A366-24A0-4BDE-991C-8773280C5608}" presName="hierChild2" presStyleCnt="0"/>
      <dgm:spPr/>
    </dgm:pt>
    <dgm:pt modelId="{4C125CB5-7C41-43BD-942B-D7EDDD5A4C46}" type="pres">
      <dgm:prSet presAssocID="{D65BCE50-CB35-484B-97E1-738B6501D80A}" presName="hierRoot1" presStyleCnt="0"/>
      <dgm:spPr/>
    </dgm:pt>
    <dgm:pt modelId="{AA39C204-6AAF-4545-9BF0-1B5DFA32CA0E}" type="pres">
      <dgm:prSet presAssocID="{D65BCE50-CB35-484B-97E1-738B6501D80A}" presName="composite" presStyleCnt="0"/>
      <dgm:spPr/>
    </dgm:pt>
    <dgm:pt modelId="{DEFAC060-F4D2-4624-A8D0-950A8BDB436B}" type="pres">
      <dgm:prSet presAssocID="{D65BCE50-CB35-484B-97E1-738B6501D80A}" presName="background" presStyleLbl="node0" presStyleIdx="1" presStyleCnt="2"/>
      <dgm:spPr/>
    </dgm:pt>
    <dgm:pt modelId="{6904E9B5-990A-4A64-8BE8-90F18EE2887B}" type="pres">
      <dgm:prSet presAssocID="{D65BCE50-CB35-484B-97E1-738B6501D80A}" presName="text" presStyleLbl="fgAcc0" presStyleIdx="1" presStyleCnt="2">
        <dgm:presLayoutVars>
          <dgm:chPref val="3"/>
        </dgm:presLayoutVars>
      </dgm:prSet>
      <dgm:spPr/>
    </dgm:pt>
    <dgm:pt modelId="{7A8503E5-C316-4CFD-9FEC-646C864256D2}" type="pres">
      <dgm:prSet presAssocID="{D65BCE50-CB35-484B-97E1-738B6501D80A}" presName="hierChild2" presStyleCnt="0"/>
      <dgm:spPr/>
    </dgm:pt>
  </dgm:ptLst>
  <dgm:cxnLst>
    <dgm:cxn modelId="{AB9B155D-E00C-4430-B9FE-A560A1E48B8E}" type="presOf" srcId="{69D7A366-24A0-4BDE-991C-8773280C5608}" destId="{9D1067E2-E270-4A14-9A0B-1DA1C500A01B}" srcOrd="0" destOrd="0" presId="urn:microsoft.com/office/officeart/2005/8/layout/hierarchy1"/>
    <dgm:cxn modelId="{D19BEA47-140C-45E8-BB0A-70C857046CE9}" type="presOf" srcId="{D65BCE50-CB35-484B-97E1-738B6501D80A}" destId="{6904E9B5-990A-4A64-8BE8-90F18EE2887B}" srcOrd="0" destOrd="0" presId="urn:microsoft.com/office/officeart/2005/8/layout/hierarchy1"/>
    <dgm:cxn modelId="{273E7D89-ED6A-42A0-84B6-59AB248A959D}" type="presOf" srcId="{E8564291-D614-4C69-AA98-8396B4D5301F}" destId="{62E67521-4DB5-4D6C-AA3F-02EDD7409DFC}" srcOrd="0" destOrd="0" presId="urn:microsoft.com/office/officeart/2005/8/layout/hierarchy1"/>
    <dgm:cxn modelId="{F83656D7-DC30-4E97-9A78-9B242315C6A6}" srcId="{E8564291-D614-4C69-AA98-8396B4D5301F}" destId="{D65BCE50-CB35-484B-97E1-738B6501D80A}" srcOrd="1" destOrd="0" parTransId="{354C5BB8-CEB7-4BAA-8D5D-DD7F58137F82}" sibTransId="{25F1BF4D-1DC3-4E5E-BEAB-F7055F4661E7}"/>
    <dgm:cxn modelId="{311355FE-2565-425B-AB0B-9D01EE65CFDB}" srcId="{E8564291-D614-4C69-AA98-8396B4D5301F}" destId="{69D7A366-24A0-4BDE-991C-8773280C5608}" srcOrd="0" destOrd="0" parTransId="{252C2C7E-DB35-4A46-A244-3C8EA6AD69E8}" sibTransId="{7CD27328-E01A-4717-B6AC-D16AF3BCF7F8}"/>
    <dgm:cxn modelId="{3ACA4A95-3F7E-4C50-8175-01ACE8E19588}" type="presParOf" srcId="{62E67521-4DB5-4D6C-AA3F-02EDD7409DFC}" destId="{F5636BB7-B9F7-431B-9D5F-02E57F00D676}" srcOrd="0" destOrd="0" presId="urn:microsoft.com/office/officeart/2005/8/layout/hierarchy1"/>
    <dgm:cxn modelId="{315A7963-ACA0-4F21-A401-8E9F88729FF5}" type="presParOf" srcId="{F5636BB7-B9F7-431B-9D5F-02E57F00D676}" destId="{4DCD205B-46C1-46CF-B7FF-74D8332E2D26}" srcOrd="0" destOrd="0" presId="urn:microsoft.com/office/officeart/2005/8/layout/hierarchy1"/>
    <dgm:cxn modelId="{64B7D4F9-D959-4920-A41F-3FC442F49D7F}" type="presParOf" srcId="{4DCD205B-46C1-46CF-B7FF-74D8332E2D26}" destId="{F5ED9288-33D4-44B5-ADFA-86A8B85A0984}" srcOrd="0" destOrd="0" presId="urn:microsoft.com/office/officeart/2005/8/layout/hierarchy1"/>
    <dgm:cxn modelId="{2578C5F8-A947-446D-BD5E-AD9ABA4FCB37}" type="presParOf" srcId="{4DCD205B-46C1-46CF-B7FF-74D8332E2D26}" destId="{9D1067E2-E270-4A14-9A0B-1DA1C500A01B}" srcOrd="1" destOrd="0" presId="urn:microsoft.com/office/officeart/2005/8/layout/hierarchy1"/>
    <dgm:cxn modelId="{7BA2BE7D-EA12-4D20-AC70-EA41A1D8EF16}" type="presParOf" srcId="{F5636BB7-B9F7-431B-9D5F-02E57F00D676}" destId="{65D8D52E-1E56-4E6C-9538-4D3BE1BD440B}" srcOrd="1" destOrd="0" presId="urn:microsoft.com/office/officeart/2005/8/layout/hierarchy1"/>
    <dgm:cxn modelId="{6AF29A1A-8CA2-4A69-89E5-0CC5381819AA}" type="presParOf" srcId="{62E67521-4DB5-4D6C-AA3F-02EDD7409DFC}" destId="{4C125CB5-7C41-43BD-942B-D7EDDD5A4C46}" srcOrd="1" destOrd="0" presId="urn:microsoft.com/office/officeart/2005/8/layout/hierarchy1"/>
    <dgm:cxn modelId="{1FF7617E-B1CD-4B62-827F-0919F77EEFF6}" type="presParOf" srcId="{4C125CB5-7C41-43BD-942B-D7EDDD5A4C46}" destId="{AA39C204-6AAF-4545-9BF0-1B5DFA32CA0E}" srcOrd="0" destOrd="0" presId="urn:microsoft.com/office/officeart/2005/8/layout/hierarchy1"/>
    <dgm:cxn modelId="{B834645D-5107-4789-84A5-EC175AE8898D}" type="presParOf" srcId="{AA39C204-6AAF-4545-9BF0-1B5DFA32CA0E}" destId="{DEFAC060-F4D2-4624-A8D0-950A8BDB436B}" srcOrd="0" destOrd="0" presId="urn:microsoft.com/office/officeart/2005/8/layout/hierarchy1"/>
    <dgm:cxn modelId="{F727AE72-A1F9-4428-9166-FC0637B3C860}" type="presParOf" srcId="{AA39C204-6AAF-4545-9BF0-1B5DFA32CA0E}" destId="{6904E9B5-990A-4A64-8BE8-90F18EE2887B}" srcOrd="1" destOrd="0" presId="urn:microsoft.com/office/officeart/2005/8/layout/hierarchy1"/>
    <dgm:cxn modelId="{4FBF9BD9-27E6-4599-8AE5-1C119ACDAE89}" type="presParOf" srcId="{4C125CB5-7C41-43BD-942B-D7EDDD5A4C46}" destId="{7A8503E5-C316-4CFD-9FEC-646C864256D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36CA84-0E43-424F-A5B4-0680725A31C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6E8A3E-3064-4EF9-BF06-F5C0735AA0BC}">
      <dgm:prSet/>
      <dgm:spPr/>
      <dgm:t>
        <a:bodyPr/>
        <a:lstStyle/>
        <a:p>
          <a:r>
            <a:rPr lang="en-US"/>
            <a:t>Look at the breast thermogram. Are there hot spots or rigid areas?</a:t>
          </a:r>
        </a:p>
      </dgm:t>
    </dgm:pt>
    <dgm:pt modelId="{7CC8AD9D-123B-4102-B1DC-DE8DC3E7B7C2}" type="parTrans" cxnId="{ADECE21B-E6C2-4A5B-B1C1-56ACBE23BA33}">
      <dgm:prSet/>
      <dgm:spPr/>
      <dgm:t>
        <a:bodyPr/>
        <a:lstStyle/>
        <a:p>
          <a:endParaRPr lang="en-US"/>
        </a:p>
      </dgm:t>
    </dgm:pt>
    <dgm:pt modelId="{87466420-A0BB-47B6-B741-7E54409D14CE}" type="sibTrans" cxnId="{ADECE21B-E6C2-4A5B-B1C1-56ACBE23BA33}">
      <dgm:prSet/>
      <dgm:spPr/>
      <dgm:t>
        <a:bodyPr/>
        <a:lstStyle/>
        <a:p>
          <a:endParaRPr lang="en-US"/>
        </a:p>
      </dgm:t>
    </dgm:pt>
    <dgm:pt modelId="{75DC9CB5-F091-4129-AE90-EABB196AB22E}">
      <dgm:prSet/>
      <dgm:spPr/>
      <dgm:t>
        <a:bodyPr/>
        <a:lstStyle/>
        <a:p>
          <a:r>
            <a:rPr lang="en-US"/>
            <a:t>Mamma R – L asymmetry &gt; 0.7 C.?</a:t>
          </a:r>
        </a:p>
      </dgm:t>
    </dgm:pt>
    <dgm:pt modelId="{B78B3D01-1A5F-4522-B22D-6D08F81D0674}" type="parTrans" cxnId="{6FFE9FB5-DF56-41E6-9508-5F64702BFBA7}">
      <dgm:prSet/>
      <dgm:spPr/>
      <dgm:t>
        <a:bodyPr/>
        <a:lstStyle/>
        <a:p>
          <a:endParaRPr lang="en-US"/>
        </a:p>
      </dgm:t>
    </dgm:pt>
    <dgm:pt modelId="{EDEF69CB-6215-4CB7-886E-60AC1F074E07}" type="sibTrans" cxnId="{6FFE9FB5-DF56-41E6-9508-5F64702BFBA7}">
      <dgm:prSet/>
      <dgm:spPr/>
      <dgm:t>
        <a:bodyPr/>
        <a:lstStyle/>
        <a:p>
          <a:endParaRPr lang="en-US"/>
        </a:p>
      </dgm:t>
    </dgm:pt>
    <dgm:pt modelId="{25E3A790-58A6-4BE2-BF85-26775EFA6774}">
      <dgm:prSet/>
      <dgm:spPr/>
      <dgm:t>
        <a:bodyPr/>
        <a:lstStyle/>
        <a:p>
          <a:r>
            <a:rPr lang="en-US"/>
            <a:t>Chest R – L asymmetry &gt; 0.5 C.?</a:t>
          </a:r>
        </a:p>
      </dgm:t>
    </dgm:pt>
    <dgm:pt modelId="{EEE55094-E7B5-4A43-AC45-0B8D1E11B00F}" type="parTrans" cxnId="{EF4383BB-84DC-4D68-8808-2CFBE81D3A01}">
      <dgm:prSet/>
      <dgm:spPr/>
      <dgm:t>
        <a:bodyPr/>
        <a:lstStyle/>
        <a:p>
          <a:endParaRPr lang="en-US"/>
        </a:p>
      </dgm:t>
    </dgm:pt>
    <dgm:pt modelId="{81F4D372-7EEF-4987-B7F0-9DFB29FCF285}" type="sibTrans" cxnId="{EF4383BB-84DC-4D68-8808-2CFBE81D3A01}">
      <dgm:prSet/>
      <dgm:spPr/>
      <dgm:t>
        <a:bodyPr/>
        <a:lstStyle/>
        <a:p>
          <a:endParaRPr lang="en-US"/>
        </a:p>
      </dgm:t>
    </dgm:pt>
    <dgm:pt modelId="{8BFAC1D6-E3FB-4B29-858C-1A5D5E95CAF1}">
      <dgm:prSet/>
      <dgm:spPr/>
      <dgm:t>
        <a:bodyPr/>
        <a:lstStyle/>
        <a:p>
          <a:r>
            <a:rPr lang="en-US" baseline="0" dirty="0">
              <a:solidFill>
                <a:schemeClr val="bg1"/>
              </a:solidFill>
            </a:rPr>
            <a:t>Does it correlate chest asymmetry, pectoris asymmetry sternum regulation, ovary readings?</a:t>
          </a:r>
        </a:p>
      </dgm:t>
    </dgm:pt>
    <dgm:pt modelId="{780081B9-1EBC-4633-9024-2BE7F6B83AFA}" type="parTrans" cxnId="{BAFA03F5-C4FA-464C-AB55-E45B2C719E5F}">
      <dgm:prSet/>
      <dgm:spPr/>
      <dgm:t>
        <a:bodyPr/>
        <a:lstStyle/>
        <a:p>
          <a:endParaRPr lang="en-US"/>
        </a:p>
      </dgm:t>
    </dgm:pt>
    <dgm:pt modelId="{CB5B69C6-7958-4CB7-9D23-23E4C245AADD}" type="sibTrans" cxnId="{BAFA03F5-C4FA-464C-AB55-E45B2C719E5F}">
      <dgm:prSet/>
      <dgm:spPr/>
      <dgm:t>
        <a:bodyPr/>
        <a:lstStyle/>
        <a:p>
          <a:endParaRPr lang="en-US"/>
        </a:p>
      </dgm:t>
    </dgm:pt>
    <dgm:pt modelId="{CD385A08-C1CB-4F90-B3A3-A3A96955C59E}">
      <dgm:prSet/>
      <dgm:spPr/>
      <dgm:t>
        <a:bodyPr/>
        <a:lstStyle/>
        <a:p>
          <a:r>
            <a:rPr lang="en-US"/>
            <a:t>Now look at thermogram comprehensively</a:t>
          </a:r>
        </a:p>
      </dgm:t>
    </dgm:pt>
    <dgm:pt modelId="{876C0D0B-4AF4-47C1-9EB5-60438831A3F7}" type="parTrans" cxnId="{9A82E3E4-4452-4DD8-AA3E-1D7D4BEEDA4C}">
      <dgm:prSet/>
      <dgm:spPr/>
      <dgm:t>
        <a:bodyPr/>
        <a:lstStyle/>
        <a:p>
          <a:endParaRPr lang="en-US"/>
        </a:p>
      </dgm:t>
    </dgm:pt>
    <dgm:pt modelId="{074267CE-A1EF-4558-88FA-9B87C603323E}" type="sibTrans" cxnId="{9A82E3E4-4452-4DD8-AA3E-1D7D4BEEDA4C}">
      <dgm:prSet/>
      <dgm:spPr/>
      <dgm:t>
        <a:bodyPr/>
        <a:lstStyle/>
        <a:p>
          <a:endParaRPr lang="en-US"/>
        </a:p>
      </dgm:t>
    </dgm:pt>
    <dgm:pt modelId="{E3398CA0-9B92-4F18-B1A2-9942BCC07046}" type="pres">
      <dgm:prSet presAssocID="{A836CA84-0E43-424F-A5B4-0680725A31C8}" presName="linear" presStyleCnt="0">
        <dgm:presLayoutVars>
          <dgm:animLvl val="lvl"/>
          <dgm:resizeHandles val="exact"/>
        </dgm:presLayoutVars>
      </dgm:prSet>
      <dgm:spPr/>
    </dgm:pt>
    <dgm:pt modelId="{99CD5224-F240-41EF-9F57-B13EFB8D3B5E}" type="pres">
      <dgm:prSet presAssocID="{406E8A3E-3064-4EF9-BF06-F5C0735AA0BC}" presName="parentText" presStyleLbl="node1" presStyleIdx="0" presStyleCnt="4">
        <dgm:presLayoutVars>
          <dgm:chMax val="0"/>
          <dgm:bulletEnabled val="1"/>
        </dgm:presLayoutVars>
      </dgm:prSet>
      <dgm:spPr/>
    </dgm:pt>
    <dgm:pt modelId="{8D17BF29-86D7-4796-86BD-3CF8AAD73748}" type="pres">
      <dgm:prSet presAssocID="{87466420-A0BB-47B6-B741-7E54409D14CE}" presName="spacer" presStyleCnt="0"/>
      <dgm:spPr/>
    </dgm:pt>
    <dgm:pt modelId="{9B7322C4-6EA6-4C57-A5CE-EF78B1D0CB5F}" type="pres">
      <dgm:prSet presAssocID="{75DC9CB5-F091-4129-AE90-EABB196AB22E}" presName="parentText" presStyleLbl="node1" presStyleIdx="1" presStyleCnt="4">
        <dgm:presLayoutVars>
          <dgm:chMax val="0"/>
          <dgm:bulletEnabled val="1"/>
        </dgm:presLayoutVars>
      </dgm:prSet>
      <dgm:spPr/>
    </dgm:pt>
    <dgm:pt modelId="{F0422144-C582-4BC4-A15A-61CC612EFF29}" type="pres">
      <dgm:prSet presAssocID="{EDEF69CB-6215-4CB7-886E-60AC1F074E07}" presName="spacer" presStyleCnt="0"/>
      <dgm:spPr/>
    </dgm:pt>
    <dgm:pt modelId="{FA0001B7-CB03-44E0-97B3-5AF08BEC5AD2}" type="pres">
      <dgm:prSet presAssocID="{25E3A790-58A6-4BE2-BF85-26775EFA6774}" presName="parentText" presStyleLbl="node1" presStyleIdx="2" presStyleCnt="4">
        <dgm:presLayoutVars>
          <dgm:chMax val="0"/>
          <dgm:bulletEnabled val="1"/>
        </dgm:presLayoutVars>
      </dgm:prSet>
      <dgm:spPr/>
    </dgm:pt>
    <dgm:pt modelId="{EB5E95B1-2174-4CBF-AA2E-139893FD4978}" type="pres">
      <dgm:prSet presAssocID="{25E3A790-58A6-4BE2-BF85-26775EFA6774}" presName="childText" presStyleLbl="revTx" presStyleIdx="0" presStyleCnt="1">
        <dgm:presLayoutVars>
          <dgm:bulletEnabled val="1"/>
        </dgm:presLayoutVars>
      </dgm:prSet>
      <dgm:spPr/>
    </dgm:pt>
    <dgm:pt modelId="{B1B242AB-A5FD-4D5C-8D87-11D0D719EF31}" type="pres">
      <dgm:prSet presAssocID="{CD385A08-C1CB-4F90-B3A3-A3A96955C59E}" presName="parentText" presStyleLbl="node1" presStyleIdx="3" presStyleCnt="4">
        <dgm:presLayoutVars>
          <dgm:chMax val="0"/>
          <dgm:bulletEnabled val="1"/>
        </dgm:presLayoutVars>
      </dgm:prSet>
      <dgm:spPr/>
    </dgm:pt>
  </dgm:ptLst>
  <dgm:cxnLst>
    <dgm:cxn modelId="{ADECE21B-E6C2-4A5B-B1C1-56ACBE23BA33}" srcId="{A836CA84-0E43-424F-A5B4-0680725A31C8}" destId="{406E8A3E-3064-4EF9-BF06-F5C0735AA0BC}" srcOrd="0" destOrd="0" parTransId="{7CC8AD9D-123B-4102-B1DC-DE8DC3E7B7C2}" sibTransId="{87466420-A0BB-47B6-B741-7E54409D14CE}"/>
    <dgm:cxn modelId="{BC5D1834-B93E-4FEC-BA3F-B558574F99F4}" type="presOf" srcId="{25E3A790-58A6-4BE2-BF85-26775EFA6774}" destId="{FA0001B7-CB03-44E0-97B3-5AF08BEC5AD2}" srcOrd="0" destOrd="0" presId="urn:microsoft.com/office/officeart/2005/8/layout/vList2"/>
    <dgm:cxn modelId="{4D3C006F-9DB7-400E-B883-F08600C4CDD7}" type="presOf" srcId="{CD385A08-C1CB-4F90-B3A3-A3A96955C59E}" destId="{B1B242AB-A5FD-4D5C-8D87-11D0D719EF31}" srcOrd="0" destOrd="0" presId="urn:microsoft.com/office/officeart/2005/8/layout/vList2"/>
    <dgm:cxn modelId="{93AA5D50-9AF4-46FB-9034-537A22A6BDFB}" type="presOf" srcId="{A836CA84-0E43-424F-A5B4-0680725A31C8}" destId="{E3398CA0-9B92-4F18-B1A2-9942BCC07046}" srcOrd="0" destOrd="0" presId="urn:microsoft.com/office/officeart/2005/8/layout/vList2"/>
    <dgm:cxn modelId="{BD5B1F84-52DE-460B-9C1D-86830791F436}" type="presOf" srcId="{8BFAC1D6-E3FB-4B29-858C-1A5D5E95CAF1}" destId="{EB5E95B1-2174-4CBF-AA2E-139893FD4978}" srcOrd="0" destOrd="0" presId="urn:microsoft.com/office/officeart/2005/8/layout/vList2"/>
    <dgm:cxn modelId="{6FFE9FB5-DF56-41E6-9508-5F64702BFBA7}" srcId="{A836CA84-0E43-424F-A5B4-0680725A31C8}" destId="{75DC9CB5-F091-4129-AE90-EABB196AB22E}" srcOrd="1" destOrd="0" parTransId="{B78B3D01-1A5F-4522-B22D-6D08F81D0674}" sibTransId="{EDEF69CB-6215-4CB7-886E-60AC1F074E07}"/>
    <dgm:cxn modelId="{EF4383BB-84DC-4D68-8808-2CFBE81D3A01}" srcId="{A836CA84-0E43-424F-A5B4-0680725A31C8}" destId="{25E3A790-58A6-4BE2-BF85-26775EFA6774}" srcOrd="2" destOrd="0" parTransId="{EEE55094-E7B5-4A43-AC45-0B8D1E11B00F}" sibTransId="{81F4D372-7EEF-4987-B7F0-9DFB29FCF285}"/>
    <dgm:cxn modelId="{9A82E3E4-4452-4DD8-AA3E-1D7D4BEEDA4C}" srcId="{A836CA84-0E43-424F-A5B4-0680725A31C8}" destId="{CD385A08-C1CB-4F90-B3A3-A3A96955C59E}" srcOrd="3" destOrd="0" parTransId="{876C0D0B-4AF4-47C1-9EB5-60438831A3F7}" sibTransId="{074267CE-A1EF-4558-88FA-9B87C603323E}"/>
    <dgm:cxn modelId="{A4AE89EF-642C-4F9A-A11A-AF89CEA815E6}" type="presOf" srcId="{406E8A3E-3064-4EF9-BF06-F5C0735AA0BC}" destId="{99CD5224-F240-41EF-9F57-B13EFB8D3B5E}" srcOrd="0" destOrd="0" presId="urn:microsoft.com/office/officeart/2005/8/layout/vList2"/>
    <dgm:cxn modelId="{BAFA03F5-C4FA-464C-AB55-E45B2C719E5F}" srcId="{25E3A790-58A6-4BE2-BF85-26775EFA6774}" destId="{8BFAC1D6-E3FB-4B29-858C-1A5D5E95CAF1}" srcOrd="0" destOrd="0" parTransId="{780081B9-1EBC-4633-9024-2BE7F6B83AFA}" sibTransId="{CB5B69C6-7958-4CB7-9D23-23E4C245AADD}"/>
    <dgm:cxn modelId="{9E5F9BFE-AC9D-48DF-BC99-5FF8C160AB8A}" type="presOf" srcId="{75DC9CB5-F091-4129-AE90-EABB196AB22E}" destId="{9B7322C4-6EA6-4C57-A5CE-EF78B1D0CB5F}" srcOrd="0" destOrd="0" presId="urn:microsoft.com/office/officeart/2005/8/layout/vList2"/>
    <dgm:cxn modelId="{7F7B9C2C-F02E-45A8-BA99-EB1FCDE5A615}" type="presParOf" srcId="{E3398CA0-9B92-4F18-B1A2-9942BCC07046}" destId="{99CD5224-F240-41EF-9F57-B13EFB8D3B5E}" srcOrd="0" destOrd="0" presId="urn:microsoft.com/office/officeart/2005/8/layout/vList2"/>
    <dgm:cxn modelId="{4A097D84-14C8-4127-9ED4-3A650D42A019}" type="presParOf" srcId="{E3398CA0-9B92-4F18-B1A2-9942BCC07046}" destId="{8D17BF29-86D7-4796-86BD-3CF8AAD73748}" srcOrd="1" destOrd="0" presId="urn:microsoft.com/office/officeart/2005/8/layout/vList2"/>
    <dgm:cxn modelId="{EA9F9668-A43A-4576-B49B-FFB439383A78}" type="presParOf" srcId="{E3398CA0-9B92-4F18-B1A2-9942BCC07046}" destId="{9B7322C4-6EA6-4C57-A5CE-EF78B1D0CB5F}" srcOrd="2" destOrd="0" presId="urn:microsoft.com/office/officeart/2005/8/layout/vList2"/>
    <dgm:cxn modelId="{8AF661D1-C531-4FB7-BF11-DB23AF91C07B}" type="presParOf" srcId="{E3398CA0-9B92-4F18-B1A2-9942BCC07046}" destId="{F0422144-C582-4BC4-A15A-61CC612EFF29}" srcOrd="3" destOrd="0" presId="urn:microsoft.com/office/officeart/2005/8/layout/vList2"/>
    <dgm:cxn modelId="{552BA283-6596-426D-B08D-6639F8D753C9}" type="presParOf" srcId="{E3398CA0-9B92-4F18-B1A2-9942BCC07046}" destId="{FA0001B7-CB03-44E0-97B3-5AF08BEC5AD2}" srcOrd="4" destOrd="0" presId="urn:microsoft.com/office/officeart/2005/8/layout/vList2"/>
    <dgm:cxn modelId="{AB53449A-F48F-4621-B4BC-3C5EDC4A092A}" type="presParOf" srcId="{E3398CA0-9B92-4F18-B1A2-9942BCC07046}" destId="{EB5E95B1-2174-4CBF-AA2E-139893FD4978}" srcOrd="5" destOrd="0" presId="urn:microsoft.com/office/officeart/2005/8/layout/vList2"/>
    <dgm:cxn modelId="{B277FEC0-FB5D-47C6-AF4E-D920D9D7D859}" type="presParOf" srcId="{E3398CA0-9B92-4F18-B1A2-9942BCC07046}" destId="{B1B242AB-A5FD-4D5C-8D87-11D0D719EF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C6A9D-3094-45A3-A3CC-FC19F93A049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D79D868-92C9-4F2A-8B29-C6BA299BB18B}">
      <dgm:prSet/>
      <dgm:spPr/>
      <dgm:t>
        <a:bodyPr/>
        <a:lstStyle/>
        <a:p>
          <a:r>
            <a:rPr lang="en-US"/>
            <a:t>Sternum</a:t>
          </a:r>
        </a:p>
      </dgm:t>
    </dgm:pt>
    <dgm:pt modelId="{B1C66A43-24C2-44F7-A7E4-D89EE202A2AB}" type="parTrans" cxnId="{0EB492E8-16A4-4462-BDB2-5C90BC297135}">
      <dgm:prSet/>
      <dgm:spPr/>
      <dgm:t>
        <a:bodyPr/>
        <a:lstStyle/>
        <a:p>
          <a:endParaRPr lang="en-US"/>
        </a:p>
      </dgm:t>
    </dgm:pt>
    <dgm:pt modelId="{EC952615-E8CE-4A69-B393-A723C49BEF15}" type="sibTrans" cxnId="{0EB492E8-16A4-4462-BDB2-5C90BC297135}">
      <dgm:prSet/>
      <dgm:spPr/>
      <dgm:t>
        <a:bodyPr/>
        <a:lstStyle/>
        <a:p>
          <a:endParaRPr lang="en-US"/>
        </a:p>
      </dgm:t>
    </dgm:pt>
    <dgm:pt modelId="{23D27210-D7CB-4D99-B272-CB1B03093249}">
      <dgm:prSet/>
      <dgm:spPr/>
      <dgm:t>
        <a:bodyPr/>
        <a:lstStyle/>
        <a:p>
          <a:r>
            <a:rPr lang="en-US"/>
            <a:t>Pectoris right</a:t>
          </a:r>
        </a:p>
      </dgm:t>
    </dgm:pt>
    <dgm:pt modelId="{DF4DD040-F7E6-40AC-A981-167FF7DF87BC}" type="parTrans" cxnId="{251D9D79-C7BF-4D9C-ABAD-46B3DE13A72B}">
      <dgm:prSet/>
      <dgm:spPr/>
      <dgm:t>
        <a:bodyPr/>
        <a:lstStyle/>
        <a:p>
          <a:endParaRPr lang="en-US"/>
        </a:p>
      </dgm:t>
    </dgm:pt>
    <dgm:pt modelId="{DF61D75D-5EB4-4132-8341-78D89EB438BE}" type="sibTrans" cxnId="{251D9D79-C7BF-4D9C-ABAD-46B3DE13A72B}">
      <dgm:prSet/>
      <dgm:spPr/>
      <dgm:t>
        <a:bodyPr/>
        <a:lstStyle/>
        <a:p>
          <a:endParaRPr lang="en-US"/>
        </a:p>
      </dgm:t>
    </dgm:pt>
    <dgm:pt modelId="{13AE86E2-BF15-4F97-B387-7661155B7A15}">
      <dgm:prSet/>
      <dgm:spPr/>
      <dgm:t>
        <a:bodyPr/>
        <a:lstStyle/>
        <a:p>
          <a:r>
            <a:rPr lang="en-US"/>
            <a:t>Pectoris left</a:t>
          </a:r>
        </a:p>
      </dgm:t>
    </dgm:pt>
    <dgm:pt modelId="{22A917E6-2317-4570-AD15-4023EB200A17}" type="parTrans" cxnId="{6EB9483C-B3F6-4FF9-B942-20182B3FE85B}">
      <dgm:prSet/>
      <dgm:spPr/>
      <dgm:t>
        <a:bodyPr/>
        <a:lstStyle/>
        <a:p>
          <a:endParaRPr lang="en-US"/>
        </a:p>
      </dgm:t>
    </dgm:pt>
    <dgm:pt modelId="{AFE091E6-06B2-4CC9-B91A-C11D535611D7}" type="sibTrans" cxnId="{6EB9483C-B3F6-4FF9-B942-20182B3FE85B}">
      <dgm:prSet/>
      <dgm:spPr/>
      <dgm:t>
        <a:bodyPr/>
        <a:lstStyle/>
        <a:p>
          <a:endParaRPr lang="en-US"/>
        </a:p>
      </dgm:t>
    </dgm:pt>
    <dgm:pt modelId="{A329A5A1-4D54-44F4-8382-F73AAD4228D7}">
      <dgm:prSet/>
      <dgm:spPr/>
      <dgm:t>
        <a:bodyPr/>
        <a:lstStyle/>
        <a:p>
          <a:r>
            <a:rPr lang="en-US"/>
            <a:t>Intercostal right IC1</a:t>
          </a:r>
        </a:p>
      </dgm:t>
    </dgm:pt>
    <dgm:pt modelId="{5A25AAB6-7E93-4A2B-8980-824BDCDA36FC}" type="parTrans" cxnId="{BA0CE5BF-A511-48F6-BB0C-A280AFD79428}">
      <dgm:prSet/>
      <dgm:spPr/>
      <dgm:t>
        <a:bodyPr/>
        <a:lstStyle/>
        <a:p>
          <a:endParaRPr lang="en-US"/>
        </a:p>
      </dgm:t>
    </dgm:pt>
    <dgm:pt modelId="{16F12BC8-2148-4610-88D5-08FF1254D7DA}" type="sibTrans" cxnId="{BA0CE5BF-A511-48F6-BB0C-A280AFD79428}">
      <dgm:prSet/>
      <dgm:spPr/>
      <dgm:t>
        <a:bodyPr/>
        <a:lstStyle/>
        <a:p>
          <a:endParaRPr lang="en-US"/>
        </a:p>
      </dgm:t>
    </dgm:pt>
    <dgm:pt modelId="{A5DFC5B6-BB3A-4EFB-9094-C936B3BF7F0D}">
      <dgm:prSet/>
      <dgm:spPr/>
      <dgm:t>
        <a:bodyPr/>
        <a:lstStyle/>
        <a:p>
          <a:r>
            <a:rPr lang="en-US"/>
            <a:t>Intercostal left IC2</a:t>
          </a:r>
        </a:p>
      </dgm:t>
    </dgm:pt>
    <dgm:pt modelId="{9C1FA966-4558-421B-AE03-8ECAF75F2B0F}" type="parTrans" cxnId="{260DBE2E-CEFD-42CA-AA41-415E4E9B1F03}">
      <dgm:prSet/>
      <dgm:spPr/>
      <dgm:t>
        <a:bodyPr/>
        <a:lstStyle/>
        <a:p>
          <a:endParaRPr lang="en-US"/>
        </a:p>
      </dgm:t>
    </dgm:pt>
    <dgm:pt modelId="{11474017-65A0-40C0-83D4-6D4E4AF7321C}" type="sibTrans" cxnId="{260DBE2E-CEFD-42CA-AA41-415E4E9B1F03}">
      <dgm:prSet/>
      <dgm:spPr/>
      <dgm:t>
        <a:bodyPr/>
        <a:lstStyle/>
        <a:p>
          <a:endParaRPr lang="en-US"/>
        </a:p>
      </dgm:t>
    </dgm:pt>
    <dgm:pt modelId="{0CCA7E6D-F7BD-4B7A-945B-49394A8600A5}">
      <dgm:prSet/>
      <dgm:spPr/>
      <dgm:t>
        <a:bodyPr/>
        <a:lstStyle/>
        <a:p>
          <a:r>
            <a:rPr lang="en-US"/>
            <a:t>Intercostal right IC3</a:t>
          </a:r>
        </a:p>
      </dgm:t>
    </dgm:pt>
    <dgm:pt modelId="{BFD183DE-318B-4055-8439-2E9F918EEC5A}" type="parTrans" cxnId="{78161244-1610-4F44-8219-FB995C7738CB}">
      <dgm:prSet/>
      <dgm:spPr/>
      <dgm:t>
        <a:bodyPr/>
        <a:lstStyle/>
        <a:p>
          <a:endParaRPr lang="en-US"/>
        </a:p>
      </dgm:t>
    </dgm:pt>
    <dgm:pt modelId="{60812FFA-33B0-4C36-96F6-EDF35C1556E7}" type="sibTrans" cxnId="{78161244-1610-4F44-8219-FB995C7738CB}">
      <dgm:prSet/>
      <dgm:spPr/>
      <dgm:t>
        <a:bodyPr/>
        <a:lstStyle/>
        <a:p>
          <a:endParaRPr lang="en-US"/>
        </a:p>
      </dgm:t>
    </dgm:pt>
    <dgm:pt modelId="{ADB4904B-77F5-4B15-BC56-4AE18042BE4F}">
      <dgm:prSet/>
      <dgm:spPr/>
      <dgm:t>
        <a:bodyPr/>
        <a:lstStyle/>
        <a:p>
          <a:r>
            <a:rPr lang="en-US"/>
            <a:t>Intercostal left IC4 - cardiac</a:t>
          </a:r>
        </a:p>
      </dgm:t>
    </dgm:pt>
    <dgm:pt modelId="{31628FD0-6278-4A03-990C-84255FBAD2CF}" type="parTrans" cxnId="{FBAE4D0D-C086-4D0A-9DE5-16845D09A260}">
      <dgm:prSet/>
      <dgm:spPr/>
      <dgm:t>
        <a:bodyPr/>
        <a:lstStyle/>
        <a:p>
          <a:endParaRPr lang="en-US"/>
        </a:p>
      </dgm:t>
    </dgm:pt>
    <dgm:pt modelId="{C014A72F-A635-4AA2-92E8-D758799B98BE}" type="sibTrans" cxnId="{FBAE4D0D-C086-4D0A-9DE5-16845D09A260}">
      <dgm:prSet/>
      <dgm:spPr/>
      <dgm:t>
        <a:bodyPr/>
        <a:lstStyle/>
        <a:p>
          <a:endParaRPr lang="en-US"/>
        </a:p>
      </dgm:t>
    </dgm:pt>
    <dgm:pt modelId="{EA474095-C360-45DC-951F-8CEE70BD2459}" type="pres">
      <dgm:prSet presAssocID="{687C6A9D-3094-45A3-A3CC-FC19F93A0495}" presName="vert0" presStyleCnt="0">
        <dgm:presLayoutVars>
          <dgm:dir/>
          <dgm:animOne val="branch"/>
          <dgm:animLvl val="lvl"/>
        </dgm:presLayoutVars>
      </dgm:prSet>
      <dgm:spPr/>
    </dgm:pt>
    <dgm:pt modelId="{9F0A382C-05E9-4FD7-A7CD-20E1919CDD98}" type="pres">
      <dgm:prSet presAssocID="{4D79D868-92C9-4F2A-8B29-C6BA299BB18B}" presName="thickLine" presStyleLbl="alignNode1" presStyleIdx="0" presStyleCnt="7"/>
      <dgm:spPr/>
    </dgm:pt>
    <dgm:pt modelId="{68BE19A1-F7E5-407A-8BF3-4E1DD3F330B5}" type="pres">
      <dgm:prSet presAssocID="{4D79D868-92C9-4F2A-8B29-C6BA299BB18B}" presName="horz1" presStyleCnt="0"/>
      <dgm:spPr/>
    </dgm:pt>
    <dgm:pt modelId="{25AFCDDD-6920-4CD0-9E0D-A0B34270953E}" type="pres">
      <dgm:prSet presAssocID="{4D79D868-92C9-4F2A-8B29-C6BA299BB18B}" presName="tx1" presStyleLbl="revTx" presStyleIdx="0" presStyleCnt="7"/>
      <dgm:spPr/>
    </dgm:pt>
    <dgm:pt modelId="{FC61426E-941E-438B-AD08-5F7E32322537}" type="pres">
      <dgm:prSet presAssocID="{4D79D868-92C9-4F2A-8B29-C6BA299BB18B}" presName="vert1" presStyleCnt="0"/>
      <dgm:spPr/>
    </dgm:pt>
    <dgm:pt modelId="{F2AAAD56-9407-4393-86ED-5DCBB1353A96}" type="pres">
      <dgm:prSet presAssocID="{23D27210-D7CB-4D99-B272-CB1B03093249}" presName="thickLine" presStyleLbl="alignNode1" presStyleIdx="1" presStyleCnt="7"/>
      <dgm:spPr/>
    </dgm:pt>
    <dgm:pt modelId="{AB9252E3-CA21-4EDC-9352-BACAB11E3506}" type="pres">
      <dgm:prSet presAssocID="{23D27210-D7CB-4D99-B272-CB1B03093249}" presName="horz1" presStyleCnt="0"/>
      <dgm:spPr/>
    </dgm:pt>
    <dgm:pt modelId="{02E36761-1E31-4B88-B5F0-13854259D750}" type="pres">
      <dgm:prSet presAssocID="{23D27210-D7CB-4D99-B272-CB1B03093249}" presName="tx1" presStyleLbl="revTx" presStyleIdx="1" presStyleCnt="7"/>
      <dgm:spPr/>
    </dgm:pt>
    <dgm:pt modelId="{0DE34290-9EEF-4640-92D3-08FDE19033E9}" type="pres">
      <dgm:prSet presAssocID="{23D27210-D7CB-4D99-B272-CB1B03093249}" presName="vert1" presStyleCnt="0"/>
      <dgm:spPr/>
    </dgm:pt>
    <dgm:pt modelId="{4ED821B6-A1CA-4BE0-95A3-58B4B0404625}" type="pres">
      <dgm:prSet presAssocID="{13AE86E2-BF15-4F97-B387-7661155B7A15}" presName="thickLine" presStyleLbl="alignNode1" presStyleIdx="2" presStyleCnt="7"/>
      <dgm:spPr/>
    </dgm:pt>
    <dgm:pt modelId="{2C08BA0B-B199-42BE-BB1C-E9F616623C78}" type="pres">
      <dgm:prSet presAssocID="{13AE86E2-BF15-4F97-B387-7661155B7A15}" presName="horz1" presStyleCnt="0"/>
      <dgm:spPr/>
    </dgm:pt>
    <dgm:pt modelId="{C020F1E3-2E93-440E-8F1F-E6F7C3C10A59}" type="pres">
      <dgm:prSet presAssocID="{13AE86E2-BF15-4F97-B387-7661155B7A15}" presName="tx1" presStyleLbl="revTx" presStyleIdx="2" presStyleCnt="7"/>
      <dgm:spPr/>
    </dgm:pt>
    <dgm:pt modelId="{31570497-8123-4F7D-A273-BAF5707D84D1}" type="pres">
      <dgm:prSet presAssocID="{13AE86E2-BF15-4F97-B387-7661155B7A15}" presName="vert1" presStyleCnt="0"/>
      <dgm:spPr/>
    </dgm:pt>
    <dgm:pt modelId="{AE6422F3-3793-4F91-AECF-7CE2FFF5E4AA}" type="pres">
      <dgm:prSet presAssocID="{A329A5A1-4D54-44F4-8382-F73AAD4228D7}" presName="thickLine" presStyleLbl="alignNode1" presStyleIdx="3" presStyleCnt="7"/>
      <dgm:spPr/>
    </dgm:pt>
    <dgm:pt modelId="{67BFBC47-26E2-4546-BF01-773BABDEB25D}" type="pres">
      <dgm:prSet presAssocID="{A329A5A1-4D54-44F4-8382-F73AAD4228D7}" presName="horz1" presStyleCnt="0"/>
      <dgm:spPr/>
    </dgm:pt>
    <dgm:pt modelId="{A4EB1B49-59EB-4441-912E-F0E6BE3D38D2}" type="pres">
      <dgm:prSet presAssocID="{A329A5A1-4D54-44F4-8382-F73AAD4228D7}" presName="tx1" presStyleLbl="revTx" presStyleIdx="3" presStyleCnt="7"/>
      <dgm:spPr/>
    </dgm:pt>
    <dgm:pt modelId="{E10476AA-BA66-4B78-9E15-938FDAE0ED6B}" type="pres">
      <dgm:prSet presAssocID="{A329A5A1-4D54-44F4-8382-F73AAD4228D7}" presName="vert1" presStyleCnt="0"/>
      <dgm:spPr/>
    </dgm:pt>
    <dgm:pt modelId="{0C042FA2-4F8A-4BA4-B6BC-359072DC4FD1}" type="pres">
      <dgm:prSet presAssocID="{A5DFC5B6-BB3A-4EFB-9094-C936B3BF7F0D}" presName="thickLine" presStyleLbl="alignNode1" presStyleIdx="4" presStyleCnt="7"/>
      <dgm:spPr/>
    </dgm:pt>
    <dgm:pt modelId="{06EB77C3-5183-4E37-AAFF-6B6AFDE04057}" type="pres">
      <dgm:prSet presAssocID="{A5DFC5B6-BB3A-4EFB-9094-C936B3BF7F0D}" presName="horz1" presStyleCnt="0"/>
      <dgm:spPr/>
    </dgm:pt>
    <dgm:pt modelId="{C56A5212-53E0-49AB-83FF-06F1B60E90ED}" type="pres">
      <dgm:prSet presAssocID="{A5DFC5B6-BB3A-4EFB-9094-C936B3BF7F0D}" presName="tx1" presStyleLbl="revTx" presStyleIdx="4" presStyleCnt="7"/>
      <dgm:spPr/>
    </dgm:pt>
    <dgm:pt modelId="{C66C764B-C120-42BF-990F-8DA45D6F8E93}" type="pres">
      <dgm:prSet presAssocID="{A5DFC5B6-BB3A-4EFB-9094-C936B3BF7F0D}" presName="vert1" presStyleCnt="0"/>
      <dgm:spPr/>
    </dgm:pt>
    <dgm:pt modelId="{41A42A80-C5C9-4CF7-911E-D50D4E991EED}" type="pres">
      <dgm:prSet presAssocID="{0CCA7E6D-F7BD-4B7A-945B-49394A8600A5}" presName="thickLine" presStyleLbl="alignNode1" presStyleIdx="5" presStyleCnt="7"/>
      <dgm:spPr/>
    </dgm:pt>
    <dgm:pt modelId="{EC5F7C9D-076C-436A-B5D8-9659514E5C53}" type="pres">
      <dgm:prSet presAssocID="{0CCA7E6D-F7BD-4B7A-945B-49394A8600A5}" presName="horz1" presStyleCnt="0"/>
      <dgm:spPr/>
    </dgm:pt>
    <dgm:pt modelId="{6D3748C5-89AA-4E1F-B7D4-6E302284F675}" type="pres">
      <dgm:prSet presAssocID="{0CCA7E6D-F7BD-4B7A-945B-49394A8600A5}" presName="tx1" presStyleLbl="revTx" presStyleIdx="5" presStyleCnt="7"/>
      <dgm:spPr/>
    </dgm:pt>
    <dgm:pt modelId="{E09A9510-B42C-42C5-9DF0-DA9533195D68}" type="pres">
      <dgm:prSet presAssocID="{0CCA7E6D-F7BD-4B7A-945B-49394A8600A5}" presName="vert1" presStyleCnt="0"/>
      <dgm:spPr/>
    </dgm:pt>
    <dgm:pt modelId="{3BBBD9B7-3A63-44E6-9D02-F0654D9A86D1}" type="pres">
      <dgm:prSet presAssocID="{ADB4904B-77F5-4B15-BC56-4AE18042BE4F}" presName="thickLine" presStyleLbl="alignNode1" presStyleIdx="6" presStyleCnt="7"/>
      <dgm:spPr/>
    </dgm:pt>
    <dgm:pt modelId="{ABE7BD90-996A-45B7-9E42-C1C825FC23FF}" type="pres">
      <dgm:prSet presAssocID="{ADB4904B-77F5-4B15-BC56-4AE18042BE4F}" presName="horz1" presStyleCnt="0"/>
      <dgm:spPr/>
    </dgm:pt>
    <dgm:pt modelId="{48783458-5445-451F-88F3-A41F79A6B1DF}" type="pres">
      <dgm:prSet presAssocID="{ADB4904B-77F5-4B15-BC56-4AE18042BE4F}" presName="tx1" presStyleLbl="revTx" presStyleIdx="6" presStyleCnt="7"/>
      <dgm:spPr/>
    </dgm:pt>
    <dgm:pt modelId="{4E1B5665-369A-4F0B-A2D7-56DF3A6E9511}" type="pres">
      <dgm:prSet presAssocID="{ADB4904B-77F5-4B15-BC56-4AE18042BE4F}" presName="vert1" presStyleCnt="0"/>
      <dgm:spPr/>
    </dgm:pt>
  </dgm:ptLst>
  <dgm:cxnLst>
    <dgm:cxn modelId="{FBF92E03-AE48-4AB5-B9DB-2E1898436559}" type="presOf" srcId="{13AE86E2-BF15-4F97-B387-7661155B7A15}" destId="{C020F1E3-2E93-440E-8F1F-E6F7C3C10A59}" srcOrd="0" destOrd="0" presId="urn:microsoft.com/office/officeart/2008/layout/LinedList"/>
    <dgm:cxn modelId="{FBAE4D0D-C086-4D0A-9DE5-16845D09A260}" srcId="{687C6A9D-3094-45A3-A3CC-FC19F93A0495}" destId="{ADB4904B-77F5-4B15-BC56-4AE18042BE4F}" srcOrd="6" destOrd="0" parTransId="{31628FD0-6278-4A03-990C-84255FBAD2CF}" sibTransId="{C014A72F-A635-4AA2-92E8-D758799B98BE}"/>
    <dgm:cxn modelId="{CE2B560F-FB0E-469B-8D61-E6578B3C8D57}" type="presOf" srcId="{23D27210-D7CB-4D99-B272-CB1B03093249}" destId="{02E36761-1E31-4B88-B5F0-13854259D750}" srcOrd="0" destOrd="0" presId="urn:microsoft.com/office/officeart/2008/layout/LinedList"/>
    <dgm:cxn modelId="{260DBE2E-CEFD-42CA-AA41-415E4E9B1F03}" srcId="{687C6A9D-3094-45A3-A3CC-FC19F93A0495}" destId="{A5DFC5B6-BB3A-4EFB-9094-C936B3BF7F0D}" srcOrd="4" destOrd="0" parTransId="{9C1FA966-4558-421B-AE03-8ECAF75F2B0F}" sibTransId="{11474017-65A0-40C0-83D4-6D4E4AF7321C}"/>
    <dgm:cxn modelId="{6EB9483C-B3F6-4FF9-B942-20182B3FE85B}" srcId="{687C6A9D-3094-45A3-A3CC-FC19F93A0495}" destId="{13AE86E2-BF15-4F97-B387-7661155B7A15}" srcOrd="2" destOrd="0" parTransId="{22A917E6-2317-4570-AD15-4023EB200A17}" sibTransId="{AFE091E6-06B2-4CC9-B91A-C11D535611D7}"/>
    <dgm:cxn modelId="{78161244-1610-4F44-8219-FB995C7738CB}" srcId="{687C6A9D-3094-45A3-A3CC-FC19F93A0495}" destId="{0CCA7E6D-F7BD-4B7A-945B-49394A8600A5}" srcOrd="5" destOrd="0" parTransId="{BFD183DE-318B-4055-8439-2E9F918EEC5A}" sibTransId="{60812FFA-33B0-4C36-96F6-EDF35C1556E7}"/>
    <dgm:cxn modelId="{69942075-5473-40DB-A400-17A0EB40FD68}" type="presOf" srcId="{4D79D868-92C9-4F2A-8B29-C6BA299BB18B}" destId="{25AFCDDD-6920-4CD0-9E0D-A0B34270953E}" srcOrd="0" destOrd="0" presId="urn:microsoft.com/office/officeart/2008/layout/LinedList"/>
    <dgm:cxn modelId="{B40C7156-B20F-49D4-8DCB-A426A65A9557}" type="presOf" srcId="{0CCA7E6D-F7BD-4B7A-945B-49394A8600A5}" destId="{6D3748C5-89AA-4E1F-B7D4-6E302284F675}" srcOrd="0" destOrd="0" presId="urn:microsoft.com/office/officeart/2008/layout/LinedList"/>
    <dgm:cxn modelId="{251D9D79-C7BF-4D9C-ABAD-46B3DE13A72B}" srcId="{687C6A9D-3094-45A3-A3CC-FC19F93A0495}" destId="{23D27210-D7CB-4D99-B272-CB1B03093249}" srcOrd="1" destOrd="0" parTransId="{DF4DD040-F7E6-40AC-A981-167FF7DF87BC}" sibTransId="{DF61D75D-5EB4-4132-8341-78D89EB438BE}"/>
    <dgm:cxn modelId="{EFFE75AE-D92D-45C7-9B57-5C3BE23D52C5}" type="presOf" srcId="{ADB4904B-77F5-4B15-BC56-4AE18042BE4F}" destId="{48783458-5445-451F-88F3-A41F79A6B1DF}" srcOrd="0" destOrd="0" presId="urn:microsoft.com/office/officeart/2008/layout/LinedList"/>
    <dgm:cxn modelId="{C132B6B9-AB2A-401E-8096-05EF6C2DC8FA}" type="presOf" srcId="{A5DFC5B6-BB3A-4EFB-9094-C936B3BF7F0D}" destId="{C56A5212-53E0-49AB-83FF-06F1B60E90ED}" srcOrd="0" destOrd="0" presId="urn:microsoft.com/office/officeart/2008/layout/LinedList"/>
    <dgm:cxn modelId="{BA0CE5BF-A511-48F6-BB0C-A280AFD79428}" srcId="{687C6A9D-3094-45A3-A3CC-FC19F93A0495}" destId="{A329A5A1-4D54-44F4-8382-F73AAD4228D7}" srcOrd="3" destOrd="0" parTransId="{5A25AAB6-7E93-4A2B-8980-824BDCDA36FC}" sibTransId="{16F12BC8-2148-4610-88D5-08FF1254D7DA}"/>
    <dgm:cxn modelId="{2C8920D5-6901-42E6-8689-2B99C7547AD2}" type="presOf" srcId="{687C6A9D-3094-45A3-A3CC-FC19F93A0495}" destId="{EA474095-C360-45DC-951F-8CEE70BD2459}" srcOrd="0" destOrd="0" presId="urn:microsoft.com/office/officeart/2008/layout/LinedList"/>
    <dgm:cxn modelId="{0EB492E8-16A4-4462-BDB2-5C90BC297135}" srcId="{687C6A9D-3094-45A3-A3CC-FC19F93A0495}" destId="{4D79D868-92C9-4F2A-8B29-C6BA299BB18B}" srcOrd="0" destOrd="0" parTransId="{B1C66A43-24C2-44F7-A7E4-D89EE202A2AB}" sibTransId="{EC952615-E8CE-4A69-B393-A723C49BEF15}"/>
    <dgm:cxn modelId="{9D9E5AFA-2E38-4339-B007-295E9EB26E87}" type="presOf" srcId="{A329A5A1-4D54-44F4-8382-F73AAD4228D7}" destId="{A4EB1B49-59EB-4441-912E-F0E6BE3D38D2}" srcOrd="0" destOrd="0" presId="urn:microsoft.com/office/officeart/2008/layout/LinedList"/>
    <dgm:cxn modelId="{06B3B19E-3B2F-4296-BF25-37CB2E744F8E}" type="presParOf" srcId="{EA474095-C360-45DC-951F-8CEE70BD2459}" destId="{9F0A382C-05E9-4FD7-A7CD-20E1919CDD98}" srcOrd="0" destOrd="0" presId="urn:microsoft.com/office/officeart/2008/layout/LinedList"/>
    <dgm:cxn modelId="{3E63E991-426F-418A-9548-D4F4BB842F19}" type="presParOf" srcId="{EA474095-C360-45DC-951F-8CEE70BD2459}" destId="{68BE19A1-F7E5-407A-8BF3-4E1DD3F330B5}" srcOrd="1" destOrd="0" presId="urn:microsoft.com/office/officeart/2008/layout/LinedList"/>
    <dgm:cxn modelId="{1CAAB7AB-997E-43C3-B167-D59B46D9DBF3}" type="presParOf" srcId="{68BE19A1-F7E5-407A-8BF3-4E1DD3F330B5}" destId="{25AFCDDD-6920-4CD0-9E0D-A0B34270953E}" srcOrd="0" destOrd="0" presId="urn:microsoft.com/office/officeart/2008/layout/LinedList"/>
    <dgm:cxn modelId="{69987EEA-450D-42E4-93F6-F1792213E116}" type="presParOf" srcId="{68BE19A1-F7E5-407A-8BF3-4E1DD3F330B5}" destId="{FC61426E-941E-438B-AD08-5F7E32322537}" srcOrd="1" destOrd="0" presId="urn:microsoft.com/office/officeart/2008/layout/LinedList"/>
    <dgm:cxn modelId="{2F93345C-0091-48EA-B869-EAAF17BA42D3}" type="presParOf" srcId="{EA474095-C360-45DC-951F-8CEE70BD2459}" destId="{F2AAAD56-9407-4393-86ED-5DCBB1353A96}" srcOrd="2" destOrd="0" presId="urn:microsoft.com/office/officeart/2008/layout/LinedList"/>
    <dgm:cxn modelId="{22E25463-1C71-420E-BAD1-A6C0E9239B85}" type="presParOf" srcId="{EA474095-C360-45DC-951F-8CEE70BD2459}" destId="{AB9252E3-CA21-4EDC-9352-BACAB11E3506}" srcOrd="3" destOrd="0" presId="urn:microsoft.com/office/officeart/2008/layout/LinedList"/>
    <dgm:cxn modelId="{9A9787D6-D84F-4650-9D82-7CA585F53BBA}" type="presParOf" srcId="{AB9252E3-CA21-4EDC-9352-BACAB11E3506}" destId="{02E36761-1E31-4B88-B5F0-13854259D750}" srcOrd="0" destOrd="0" presId="urn:microsoft.com/office/officeart/2008/layout/LinedList"/>
    <dgm:cxn modelId="{7B938CE8-F4AF-42AE-AFE0-18D95812E9AB}" type="presParOf" srcId="{AB9252E3-CA21-4EDC-9352-BACAB11E3506}" destId="{0DE34290-9EEF-4640-92D3-08FDE19033E9}" srcOrd="1" destOrd="0" presId="urn:microsoft.com/office/officeart/2008/layout/LinedList"/>
    <dgm:cxn modelId="{D2B124F8-180B-4A70-B43E-838F191753E2}" type="presParOf" srcId="{EA474095-C360-45DC-951F-8CEE70BD2459}" destId="{4ED821B6-A1CA-4BE0-95A3-58B4B0404625}" srcOrd="4" destOrd="0" presId="urn:microsoft.com/office/officeart/2008/layout/LinedList"/>
    <dgm:cxn modelId="{ECC92766-237C-4DCF-A76C-95CE409C8E6A}" type="presParOf" srcId="{EA474095-C360-45DC-951F-8CEE70BD2459}" destId="{2C08BA0B-B199-42BE-BB1C-E9F616623C78}" srcOrd="5" destOrd="0" presId="urn:microsoft.com/office/officeart/2008/layout/LinedList"/>
    <dgm:cxn modelId="{676219FA-2112-4B3C-A561-B957BAA133C5}" type="presParOf" srcId="{2C08BA0B-B199-42BE-BB1C-E9F616623C78}" destId="{C020F1E3-2E93-440E-8F1F-E6F7C3C10A59}" srcOrd="0" destOrd="0" presId="urn:microsoft.com/office/officeart/2008/layout/LinedList"/>
    <dgm:cxn modelId="{B4CC3982-B995-4D83-AD78-E35307241C9A}" type="presParOf" srcId="{2C08BA0B-B199-42BE-BB1C-E9F616623C78}" destId="{31570497-8123-4F7D-A273-BAF5707D84D1}" srcOrd="1" destOrd="0" presId="urn:microsoft.com/office/officeart/2008/layout/LinedList"/>
    <dgm:cxn modelId="{0BAFAF1D-EEF5-4789-A6AC-3E6778435512}" type="presParOf" srcId="{EA474095-C360-45DC-951F-8CEE70BD2459}" destId="{AE6422F3-3793-4F91-AECF-7CE2FFF5E4AA}" srcOrd="6" destOrd="0" presId="urn:microsoft.com/office/officeart/2008/layout/LinedList"/>
    <dgm:cxn modelId="{88A23DAD-A632-4A28-B2A0-1AB0EAF6D036}" type="presParOf" srcId="{EA474095-C360-45DC-951F-8CEE70BD2459}" destId="{67BFBC47-26E2-4546-BF01-773BABDEB25D}" srcOrd="7" destOrd="0" presId="urn:microsoft.com/office/officeart/2008/layout/LinedList"/>
    <dgm:cxn modelId="{7F0B19C3-FF2C-470A-8E19-19C35DBA04AF}" type="presParOf" srcId="{67BFBC47-26E2-4546-BF01-773BABDEB25D}" destId="{A4EB1B49-59EB-4441-912E-F0E6BE3D38D2}" srcOrd="0" destOrd="0" presId="urn:microsoft.com/office/officeart/2008/layout/LinedList"/>
    <dgm:cxn modelId="{78CBA519-A549-4760-A9E7-55FC49A99CC4}" type="presParOf" srcId="{67BFBC47-26E2-4546-BF01-773BABDEB25D}" destId="{E10476AA-BA66-4B78-9E15-938FDAE0ED6B}" srcOrd="1" destOrd="0" presId="urn:microsoft.com/office/officeart/2008/layout/LinedList"/>
    <dgm:cxn modelId="{A0C50900-283E-409B-959B-C3E244B422FF}" type="presParOf" srcId="{EA474095-C360-45DC-951F-8CEE70BD2459}" destId="{0C042FA2-4F8A-4BA4-B6BC-359072DC4FD1}" srcOrd="8" destOrd="0" presId="urn:microsoft.com/office/officeart/2008/layout/LinedList"/>
    <dgm:cxn modelId="{5C993C99-3A3B-4D82-B87A-A28AF8094520}" type="presParOf" srcId="{EA474095-C360-45DC-951F-8CEE70BD2459}" destId="{06EB77C3-5183-4E37-AAFF-6B6AFDE04057}" srcOrd="9" destOrd="0" presId="urn:microsoft.com/office/officeart/2008/layout/LinedList"/>
    <dgm:cxn modelId="{DC859AF1-3AED-47C8-BC94-6048F54529B6}" type="presParOf" srcId="{06EB77C3-5183-4E37-AAFF-6B6AFDE04057}" destId="{C56A5212-53E0-49AB-83FF-06F1B60E90ED}" srcOrd="0" destOrd="0" presId="urn:microsoft.com/office/officeart/2008/layout/LinedList"/>
    <dgm:cxn modelId="{B80176CD-BB5D-4183-BA36-EC1E600DA903}" type="presParOf" srcId="{06EB77C3-5183-4E37-AAFF-6B6AFDE04057}" destId="{C66C764B-C120-42BF-990F-8DA45D6F8E93}" srcOrd="1" destOrd="0" presId="urn:microsoft.com/office/officeart/2008/layout/LinedList"/>
    <dgm:cxn modelId="{58F69D64-AF6B-4EDE-9713-50963899444C}" type="presParOf" srcId="{EA474095-C360-45DC-951F-8CEE70BD2459}" destId="{41A42A80-C5C9-4CF7-911E-D50D4E991EED}" srcOrd="10" destOrd="0" presId="urn:microsoft.com/office/officeart/2008/layout/LinedList"/>
    <dgm:cxn modelId="{78649237-BF43-45CA-BCBC-9B0E8842A884}" type="presParOf" srcId="{EA474095-C360-45DC-951F-8CEE70BD2459}" destId="{EC5F7C9D-076C-436A-B5D8-9659514E5C53}" srcOrd="11" destOrd="0" presId="urn:microsoft.com/office/officeart/2008/layout/LinedList"/>
    <dgm:cxn modelId="{E17DA881-0AFD-4BE3-8482-0431676A107C}" type="presParOf" srcId="{EC5F7C9D-076C-436A-B5D8-9659514E5C53}" destId="{6D3748C5-89AA-4E1F-B7D4-6E302284F675}" srcOrd="0" destOrd="0" presId="urn:microsoft.com/office/officeart/2008/layout/LinedList"/>
    <dgm:cxn modelId="{93148BBF-D37F-4969-A70E-BF386FF55E81}" type="presParOf" srcId="{EC5F7C9D-076C-436A-B5D8-9659514E5C53}" destId="{E09A9510-B42C-42C5-9DF0-DA9533195D68}" srcOrd="1" destOrd="0" presId="urn:microsoft.com/office/officeart/2008/layout/LinedList"/>
    <dgm:cxn modelId="{9899F455-9F3A-4264-9AE1-C4C25C8FA7C3}" type="presParOf" srcId="{EA474095-C360-45DC-951F-8CEE70BD2459}" destId="{3BBBD9B7-3A63-44E6-9D02-F0654D9A86D1}" srcOrd="12" destOrd="0" presId="urn:microsoft.com/office/officeart/2008/layout/LinedList"/>
    <dgm:cxn modelId="{91B25952-E98E-4F4B-A74D-FE6970C593B0}" type="presParOf" srcId="{EA474095-C360-45DC-951F-8CEE70BD2459}" destId="{ABE7BD90-996A-45B7-9E42-C1C825FC23FF}" srcOrd="13" destOrd="0" presId="urn:microsoft.com/office/officeart/2008/layout/LinedList"/>
    <dgm:cxn modelId="{A47F874F-A4D9-4904-9CAF-EFDB49F771C7}" type="presParOf" srcId="{ABE7BD90-996A-45B7-9E42-C1C825FC23FF}" destId="{48783458-5445-451F-88F3-A41F79A6B1DF}" srcOrd="0" destOrd="0" presId="urn:microsoft.com/office/officeart/2008/layout/LinedList"/>
    <dgm:cxn modelId="{3F927F34-AB9C-48CB-87F5-12FFA5EDAD81}" type="presParOf" srcId="{ABE7BD90-996A-45B7-9E42-C1C825FC23FF}" destId="{4E1B5665-369A-4F0B-A2D7-56DF3A6E95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DB9E1-DB8F-4EB4-8B9D-23072F8132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8FCEB29-FA74-41BA-8014-35BA94E1C88C}">
      <dgm:prSet/>
      <dgm:spPr/>
      <dgm:t>
        <a:bodyPr/>
        <a:lstStyle/>
        <a:p>
          <a:r>
            <a:rPr lang="en-US"/>
            <a:t>Cold Stomach!!</a:t>
          </a:r>
        </a:p>
      </dgm:t>
    </dgm:pt>
    <dgm:pt modelId="{F85082D3-27FE-4D73-8773-73DA58936959}" type="parTrans" cxnId="{6EFB1C68-FD18-43AD-9D6B-7F111147906E}">
      <dgm:prSet/>
      <dgm:spPr/>
      <dgm:t>
        <a:bodyPr/>
        <a:lstStyle/>
        <a:p>
          <a:endParaRPr lang="en-US"/>
        </a:p>
      </dgm:t>
    </dgm:pt>
    <dgm:pt modelId="{D9E59A14-0C3F-4AF7-B3CD-9F3959C6A97E}" type="sibTrans" cxnId="{6EFB1C68-FD18-43AD-9D6B-7F111147906E}">
      <dgm:prSet/>
      <dgm:spPr/>
      <dgm:t>
        <a:bodyPr/>
        <a:lstStyle/>
        <a:p>
          <a:endParaRPr lang="en-US"/>
        </a:p>
      </dgm:t>
    </dgm:pt>
    <dgm:pt modelId="{BB310CDB-2D45-47AE-BA1D-AB54DCAC247D}">
      <dgm:prSet/>
      <dgm:spPr/>
      <dgm:t>
        <a:bodyPr/>
        <a:lstStyle/>
        <a:p>
          <a:r>
            <a:rPr lang="en-US"/>
            <a:t>Coldest 2</a:t>
          </a:r>
          <a:r>
            <a:rPr lang="en-US" baseline="30000"/>
            <a:t>nd </a:t>
          </a:r>
          <a:r>
            <a:rPr lang="en-US"/>
            <a:t>measurement in area 4 stomach point </a:t>
          </a:r>
        </a:p>
      </dgm:t>
    </dgm:pt>
    <dgm:pt modelId="{13EB71DC-BD3D-4D59-8A63-E665E6145571}" type="parTrans" cxnId="{7F05B512-39EE-4A29-A2DC-654CC3027999}">
      <dgm:prSet/>
      <dgm:spPr/>
      <dgm:t>
        <a:bodyPr/>
        <a:lstStyle/>
        <a:p>
          <a:endParaRPr lang="en-US"/>
        </a:p>
      </dgm:t>
    </dgm:pt>
    <dgm:pt modelId="{F2CCC404-4F47-4E9F-8AFD-6E98CC483B15}" type="sibTrans" cxnId="{7F05B512-39EE-4A29-A2DC-654CC3027999}">
      <dgm:prSet/>
      <dgm:spPr/>
      <dgm:t>
        <a:bodyPr/>
        <a:lstStyle/>
        <a:p>
          <a:endParaRPr lang="en-US"/>
        </a:p>
      </dgm:t>
    </dgm:pt>
    <dgm:pt modelId="{A317AFAF-C8C8-4734-B33D-6DAA9504C8AB}">
      <dgm:prSet/>
      <dgm:spPr/>
      <dgm:t>
        <a:bodyPr/>
        <a:lstStyle/>
        <a:p>
          <a:r>
            <a:rPr lang="en-US"/>
            <a:t>This may accompany RI &lt;1.0 in area 4. – “toxic stress”</a:t>
          </a:r>
        </a:p>
      </dgm:t>
    </dgm:pt>
    <dgm:pt modelId="{1DD67CEE-0C4C-4AD4-9286-81B54079C5CF}" type="parTrans" cxnId="{880C87FE-1857-411E-AAC0-F11D1CB03146}">
      <dgm:prSet/>
      <dgm:spPr/>
      <dgm:t>
        <a:bodyPr/>
        <a:lstStyle/>
        <a:p>
          <a:endParaRPr lang="en-US"/>
        </a:p>
      </dgm:t>
    </dgm:pt>
    <dgm:pt modelId="{0336B369-6668-4F37-9D72-454376127168}" type="sibTrans" cxnId="{880C87FE-1857-411E-AAC0-F11D1CB03146}">
      <dgm:prSet/>
      <dgm:spPr/>
      <dgm:t>
        <a:bodyPr/>
        <a:lstStyle/>
        <a:p>
          <a:endParaRPr lang="en-US"/>
        </a:p>
      </dgm:t>
    </dgm:pt>
    <dgm:pt modelId="{7C5E9359-5260-4125-9E4C-D9C10C5840F4}" type="pres">
      <dgm:prSet presAssocID="{59DDB9E1-DB8F-4EB4-8B9D-23072F8132F5}" presName="linear" presStyleCnt="0">
        <dgm:presLayoutVars>
          <dgm:animLvl val="lvl"/>
          <dgm:resizeHandles val="exact"/>
        </dgm:presLayoutVars>
      </dgm:prSet>
      <dgm:spPr/>
    </dgm:pt>
    <dgm:pt modelId="{6583B539-967F-4293-8EDE-DEEEFB7037FA}" type="pres">
      <dgm:prSet presAssocID="{78FCEB29-FA74-41BA-8014-35BA94E1C88C}" presName="parentText" presStyleLbl="node1" presStyleIdx="0" presStyleCnt="3">
        <dgm:presLayoutVars>
          <dgm:chMax val="0"/>
          <dgm:bulletEnabled val="1"/>
        </dgm:presLayoutVars>
      </dgm:prSet>
      <dgm:spPr/>
    </dgm:pt>
    <dgm:pt modelId="{262289CC-61A8-4547-8E29-60E9C411C184}" type="pres">
      <dgm:prSet presAssocID="{D9E59A14-0C3F-4AF7-B3CD-9F3959C6A97E}" presName="spacer" presStyleCnt="0"/>
      <dgm:spPr/>
    </dgm:pt>
    <dgm:pt modelId="{41B88430-82DF-495C-B9A7-A64B012D210F}" type="pres">
      <dgm:prSet presAssocID="{BB310CDB-2D45-47AE-BA1D-AB54DCAC247D}" presName="parentText" presStyleLbl="node1" presStyleIdx="1" presStyleCnt="3">
        <dgm:presLayoutVars>
          <dgm:chMax val="0"/>
          <dgm:bulletEnabled val="1"/>
        </dgm:presLayoutVars>
      </dgm:prSet>
      <dgm:spPr/>
    </dgm:pt>
    <dgm:pt modelId="{0605D425-D74D-4EA4-A781-60B74084AFBD}" type="pres">
      <dgm:prSet presAssocID="{F2CCC404-4F47-4E9F-8AFD-6E98CC483B15}" presName="spacer" presStyleCnt="0"/>
      <dgm:spPr/>
    </dgm:pt>
    <dgm:pt modelId="{6B594F87-4DF7-408B-8DDF-A8ED6941BB5C}" type="pres">
      <dgm:prSet presAssocID="{A317AFAF-C8C8-4734-B33D-6DAA9504C8AB}" presName="parentText" presStyleLbl="node1" presStyleIdx="2" presStyleCnt="3">
        <dgm:presLayoutVars>
          <dgm:chMax val="0"/>
          <dgm:bulletEnabled val="1"/>
        </dgm:presLayoutVars>
      </dgm:prSet>
      <dgm:spPr/>
    </dgm:pt>
  </dgm:ptLst>
  <dgm:cxnLst>
    <dgm:cxn modelId="{7F05B512-39EE-4A29-A2DC-654CC3027999}" srcId="{59DDB9E1-DB8F-4EB4-8B9D-23072F8132F5}" destId="{BB310CDB-2D45-47AE-BA1D-AB54DCAC247D}" srcOrd="1" destOrd="0" parTransId="{13EB71DC-BD3D-4D59-8A63-E665E6145571}" sibTransId="{F2CCC404-4F47-4E9F-8AFD-6E98CC483B15}"/>
    <dgm:cxn modelId="{A320FF16-A6DB-4345-863B-1FDE77479ED3}" type="presOf" srcId="{A317AFAF-C8C8-4734-B33D-6DAA9504C8AB}" destId="{6B594F87-4DF7-408B-8DDF-A8ED6941BB5C}" srcOrd="0" destOrd="0" presId="urn:microsoft.com/office/officeart/2005/8/layout/vList2"/>
    <dgm:cxn modelId="{6EFB1C68-FD18-43AD-9D6B-7F111147906E}" srcId="{59DDB9E1-DB8F-4EB4-8B9D-23072F8132F5}" destId="{78FCEB29-FA74-41BA-8014-35BA94E1C88C}" srcOrd="0" destOrd="0" parTransId="{F85082D3-27FE-4D73-8773-73DA58936959}" sibTransId="{D9E59A14-0C3F-4AF7-B3CD-9F3959C6A97E}"/>
    <dgm:cxn modelId="{670C20A3-B340-409C-969B-238B399C8713}" type="presOf" srcId="{78FCEB29-FA74-41BA-8014-35BA94E1C88C}" destId="{6583B539-967F-4293-8EDE-DEEEFB7037FA}" srcOrd="0" destOrd="0" presId="urn:microsoft.com/office/officeart/2005/8/layout/vList2"/>
    <dgm:cxn modelId="{00D6B0AE-7CDB-40CC-84FF-2FD99F3ADD65}" type="presOf" srcId="{BB310CDB-2D45-47AE-BA1D-AB54DCAC247D}" destId="{41B88430-82DF-495C-B9A7-A64B012D210F}" srcOrd="0" destOrd="0" presId="urn:microsoft.com/office/officeart/2005/8/layout/vList2"/>
    <dgm:cxn modelId="{5E9765E4-5533-4C1C-9FAD-4FA9DF8CB995}" type="presOf" srcId="{59DDB9E1-DB8F-4EB4-8B9D-23072F8132F5}" destId="{7C5E9359-5260-4125-9E4C-D9C10C5840F4}" srcOrd="0" destOrd="0" presId="urn:microsoft.com/office/officeart/2005/8/layout/vList2"/>
    <dgm:cxn modelId="{880C87FE-1857-411E-AAC0-F11D1CB03146}" srcId="{59DDB9E1-DB8F-4EB4-8B9D-23072F8132F5}" destId="{A317AFAF-C8C8-4734-B33D-6DAA9504C8AB}" srcOrd="2" destOrd="0" parTransId="{1DD67CEE-0C4C-4AD4-9286-81B54079C5CF}" sibTransId="{0336B369-6668-4F37-9D72-454376127168}"/>
    <dgm:cxn modelId="{706F9D9D-2AA3-445F-B045-481177C3538F}" type="presParOf" srcId="{7C5E9359-5260-4125-9E4C-D9C10C5840F4}" destId="{6583B539-967F-4293-8EDE-DEEEFB7037FA}" srcOrd="0" destOrd="0" presId="urn:microsoft.com/office/officeart/2005/8/layout/vList2"/>
    <dgm:cxn modelId="{02A79BD6-0641-42DF-9E82-0DEA6ED71526}" type="presParOf" srcId="{7C5E9359-5260-4125-9E4C-D9C10C5840F4}" destId="{262289CC-61A8-4547-8E29-60E9C411C184}" srcOrd="1" destOrd="0" presId="urn:microsoft.com/office/officeart/2005/8/layout/vList2"/>
    <dgm:cxn modelId="{8BEE6870-5F9D-498B-9F09-12D63F455C2C}" type="presParOf" srcId="{7C5E9359-5260-4125-9E4C-D9C10C5840F4}" destId="{41B88430-82DF-495C-B9A7-A64B012D210F}" srcOrd="2" destOrd="0" presId="urn:microsoft.com/office/officeart/2005/8/layout/vList2"/>
    <dgm:cxn modelId="{A5146A85-342C-450C-8030-BAA1FCA4B2A0}" type="presParOf" srcId="{7C5E9359-5260-4125-9E4C-D9C10C5840F4}" destId="{0605D425-D74D-4EA4-A781-60B74084AFBD}" srcOrd="3" destOrd="0" presId="urn:microsoft.com/office/officeart/2005/8/layout/vList2"/>
    <dgm:cxn modelId="{5A23A725-E995-498C-B19A-003C7F374C93}" type="presParOf" srcId="{7C5E9359-5260-4125-9E4C-D9C10C5840F4}" destId="{6B594F87-4DF7-408B-8DDF-A8ED6941BB5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F673C-6E95-45A3-BAB8-2B56F91394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3C150AB-E432-43D8-8041-DA7603D8F74A}">
      <dgm:prSet custT="1"/>
      <dgm:spPr/>
      <dgm:t>
        <a:bodyPr/>
        <a:lstStyle/>
        <a:p>
          <a:r>
            <a:rPr lang="en-US" sz="3200" dirty="0"/>
            <a:t>Dental Points like head points should increase in temperature</a:t>
          </a:r>
        </a:p>
      </dgm:t>
    </dgm:pt>
    <dgm:pt modelId="{6664A03B-FABB-4EC7-8757-3F9869F21D4F}" type="parTrans" cxnId="{5FFA8536-E1E9-4797-BA2E-20DC66E6CF21}">
      <dgm:prSet/>
      <dgm:spPr/>
      <dgm:t>
        <a:bodyPr/>
        <a:lstStyle/>
        <a:p>
          <a:endParaRPr lang="en-US"/>
        </a:p>
      </dgm:t>
    </dgm:pt>
    <dgm:pt modelId="{682FF82B-66BA-4CF1-94EE-95709ECABA54}" type="sibTrans" cxnId="{5FFA8536-E1E9-4797-BA2E-20DC66E6CF21}">
      <dgm:prSet/>
      <dgm:spPr/>
      <dgm:t>
        <a:bodyPr/>
        <a:lstStyle/>
        <a:p>
          <a:endParaRPr lang="en-US"/>
        </a:p>
      </dgm:t>
    </dgm:pt>
    <dgm:pt modelId="{2B575A26-03B1-4FC9-830C-CB093E380056}">
      <dgm:prSet custT="1"/>
      <dgm:spPr/>
      <dgm:t>
        <a:bodyPr/>
        <a:lstStyle/>
        <a:p>
          <a:r>
            <a:rPr lang="en-US" sz="3600" dirty="0"/>
            <a:t>Look for Rigid Quadrants</a:t>
          </a:r>
        </a:p>
      </dgm:t>
    </dgm:pt>
    <dgm:pt modelId="{7FBB3686-4AB7-4330-9BFD-A1AF7576C243}" type="parTrans" cxnId="{DD03B221-9102-43B2-B704-BAE266C99548}">
      <dgm:prSet/>
      <dgm:spPr/>
      <dgm:t>
        <a:bodyPr/>
        <a:lstStyle/>
        <a:p>
          <a:endParaRPr lang="en-US"/>
        </a:p>
      </dgm:t>
    </dgm:pt>
    <dgm:pt modelId="{873CDA5B-26CA-408B-B52B-07A3E4C9C471}" type="sibTrans" cxnId="{DD03B221-9102-43B2-B704-BAE266C99548}">
      <dgm:prSet/>
      <dgm:spPr/>
      <dgm:t>
        <a:bodyPr/>
        <a:lstStyle/>
        <a:p>
          <a:endParaRPr lang="en-US"/>
        </a:p>
      </dgm:t>
    </dgm:pt>
    <dgm:pt modelId="{A92E993E-2609-4B46-983A-48AD981CEE64}">
      <dgm:prSet custT="1"/>
      <dgm:spPr/>
      <dgm:t>
        <a:bodyPr/>
        <a:lstStyle/>
        <a:p>
          <a:r>
            <a:rPr lang="en-US" sz="2800" dirty="0"/>
            <a:t>It has been found that when 3-4 quadrants have more than 15% rigid regulation in the RP, there is a mercury amalgam issue.</a:t>
          </a:r>
        </a:p>
      </dgm:t>
    </dgm:pt>
    <dgm:pt modelId="{2F3C2638-1F70-4E08-8CC9-B016A44056D3}" type="parTrans" cxnId="{95E6DEFD-82AF-40F5-B8E3-01D6651B834D}">
      <dgm:prSet/>
      <dgm:spPr/>
      <dgm:t>
        <a:bodyPr/>
        <a:lstStyle/>
        <a:p>
          <a:endParaRPr lang="en-US"/>
        </a:p>
      </dgm:t>
    </dgm:pt>
    <dgm:pt modelId="{EEBB477F-20D2-4A77-9624-9A9F5F5A177E}" type="sibTrans" cxnId="{95E6DEFD-82AF-40F5-B8E3-01D6651B834D}">
      <dgm:prSet/>
      <dgm:spPr/>
      <dgm:t>
        <a:bodyPr/>
        <a:lstStyle/>
        <a:p>
          <a:endParaRPr lang="en-US"/>
        </a:p>
      </dgm:t>
    </dgm:pt>
    <dgm:pt modelId="{8038D746-B63C-4142-B2C4-0F51366010B0}" type="pres">
      <dgm:prSet presAssocID="{91BF673C-6E95-45A3-BAB8-2B56F9139477}" presName="linear" presStyleCnt="0">
        <dgm:presLayoutVars>
          <dgm:animLvl val="lvl"/>
          <dgm:resizeHandles val="exact"/>
        </dgm:presLayoutVars>
      </dgm:prSet>
      <dgm:spPr/>
    </dgm:pt>
    <dgm:pt modelId="{09EED5B1-38B7-4846-90D8-23EFAC814929}" type="pres">
      <dgm:prSet presAssocID="{63C150AB-E432-43D8-8041-DA7603D8F74A}" presName="parentText" presStyleLbl="node1" presStyleIdx="0" presStyleCnt="3">
        <dgm:presLayoutVars>
          <dgm:chMax val="0"/>
          <dgm:bulletEnabled val="1"/>
        </dgm:presLayoutVars>
      </dgm:prSet>
      <dgm:spPr/>
    </dgm:pt>
    <dgm:pt modelId="{BA67AE86-E2C4-4DAE-9286-7D15ED9BB26C}" type="pres">
      <dgm:prSet presAssocID="{682FF82B-66BA-4CF1-94EE-95709ECABA54}" presName="spacer" presStyleCnt="0"/>
      <dgm:spPr/>
    </dgm:pt>
    <dgm:pt modelId="{E1E2838C-A6A1-4C99-BC26-69CD7D5DE6AF}" type="pres">
      <dgm:prSet presAssocID="{2B575A26-03B1-4FC9-830C-CB093E380056}" presName="parentText" presStyleLbl="node1" presStyleIdx="1" presStyleCnt="3" custLinFactY="-912" custLinFactNeighborX="-8478" custLinFactNeighborY="-100000">
        <dgm:presLayoutVars>
          <dgm:chMax val="0"/>
          <dgm:bulletEnabled val="1"/>
        </dgm:presLayoutVars>
      </dgm:prSet>
      <dgm:spPr/>
    </dgm:pt>
    <dgm:pt modelId="{BC781B33-EF6D-4C1B-99FF-9499CA992E56}" type="pres">
      <dgm:prSet presAssocID="{873CDA5B-26CA-408B-B52B-07A3E4C9C471}" presName="spacer" presStyleCnt="0"/>
      <dgm:spPr/>
    </dgm:pt>
    <dgm:pt modelId="{D0183B4E-8100-49DB-A63A-4B324A23541F}" type="pres">
      <dgm:prSet presAssocID="{A92E993E-2609-4B46-983A-48AD981CEE64}" presName="parentText" presStyleLbl="node1" presStyleIdx="2" presStyleCnt="3">
        <dgm:presLayoutVars>
          <dgm:chMax val="0"/>
          <dgm:bulletEnabled val="1"/>
        </dgm:presLayoutVars>
      </dgm:prSet>
      <dgm:spPr/>
    </dgm:pt>
  </dgm:ptLst>
  <dgm:cxnLst>
    <dgm:cxn modelId="{DD03B221-9102-43B2-B704-BAE266C99548}" srcId="{91BF673C-6E95-45A3-BAB8-2B56F9139477}" destId="{2B575A26-03B1-4FC9-830C-CB093E380056}" srcOrd="1" destOrd="0" parTransId="{7FBB3686-4AB7-4330-9BFD-A1AF7576C243}" sibTransId="{873CDA5B-26CA-408B-B52B-07A3E4C9C471}"/>
    <dgm:cxn modelId="{7C48BD32-DCFA-4F0A-9881-AC5B7AC43868}" type="presOf" srcId="{63C150AB-E432-43D8-8041-DA7603D8F74A}" destId="{09EED5B1-38B7-4846-90D8-23EFAC814929}" srcOrd="0" destOrd="0" presId="urn:microsoft.com/office/officeart/2005/8/layout/vList2"/>
    <dgm:cxn modelId="{E50BF332-A92A-4058-8E8D-0CFB95D4274A}" type="presOf" srcId="{A92E993E-2609-4B46-983A-48AD981CEE64}" destId="{D0183B4E-8100-49DB-A63A-4B324A23541F}" srcOrd="0" destOrd="0" presId="urn:microsoft.com/office/officeart/2005/8/layout/vList2"/>
    <dgm:cxn modelId="{5FFA8536-E1E9-4797-BA2E-20DC66E6CF21}" srcId="{91BF673C-6E95-45A3-BAB8-2B56F9139477}" destId="{63C150AB-E432-43D8-8041-DA7603D8F74A}" srcOrd="0" destOrd="0" parTransId="{6664A03B-FABB-4EC7-8757-3F9869F21D4F}" sibTransId="{682FF82B-66BA-4CF1-94EE-95709ECABA54}"/>
    <dgm:cxn modelId="{4108205B-625B-45D2-9165-89AE1546B13A}" type="presOf" srcId="{2B575A26-03B1-4FC9-830C-CB093E380056}" destId="{E1E2838C-A6A1-4C99-BC26-69CD7D5DE6AF}" srcOrd="0" destOrd="0" presId="urn:microsoft.com/office/officeart/2005/8/layout/vList2"/>
    <dgm:cxn modelId="{5AA6DFC6-B73A-4225-BB46-989D90759E76}" type="presOf" srcId="{91BF673C-6E95-45A3-BAB8-2B56F9139477}" destId="{8038D746-B63C-4142-B2C4-0F51366010B0}" srcOrd="0" destOrd="0" presId="urn:microsoft.com/office/officeart/2005/8/layout/vList2"/>
    <dgm:cxn modelId="{95E6DEFD-82AF-40F5-B8E3-01D6651B834D}" srcId="{91BF673C-6E95-45A3-BAB8-2B56F9139477}" destId="{A92E993E-2609-4B46-983A-48AD981CEE64}" srcOrd="2" destOrd="0" parTransId="{2F3C2638-1F70-4E08-8CC9-B016A44056D3}" sibTransId="{EEBB477F-20D2-4A77-9624-9A9F5F5A177E}"/>
    <dgm:cxn modelId="{E82A0B39-62B0-4730-B5B1-6E9D23ED6A1C}" type="presParOf" srcId="{8038D746-B63C-4142-B2C4-0F51366010B0}" destId="{09EED5B1-38B7-4846-90D8-23EFAC814929}" srcOrd="0" destOrd="0" presId="urn:microsoft.com/office/officeart/2005/8/layout/vList2"/>
    <dgm:cxn modelId="{71BCADE2-DDFD-479C-A01E-4ADE262FED52}" type="presParOf" srcId="{8038D746-B63C-4142-B2C4-0F51366010B0}" destId="{BA67AE86-E2C4-4DAE-9286-7D15ED9BB26C}" srcOrd="1" destOrd="0" presId="urn:microsoft.com/office/officeart/2005/8/layout/vList2"/>
    <dgm:cxn modelId="{D48BA649-E5D6-497B-BA98-FACE25D74FFA}" type="presParOf" srcId="{8038D746-B63C-4142-B2C4-0F51366010B0}" destId="{E1E2838C-A6A1-4C99-BC26-69CD7D5DE6AF}" srcOrd="2" destOrd="0" presId="urn:microsoft.com/office/officeart/2005/8/layout/vList2"/>
    <dgm:cxn modelId="{7E5B6784-E85A-4C84-BA66-59994D8C8068}" type="presParOf" srcId="{8038D746-B63C-4142-B2C4-0F51366010B0}" destId="{BC781B33-EF6D-4C1B-99FF-9499CA992E56}" srcOrd="3" destOrd="0" presId="urn:microsoft.com/office/officeart/2005/8/layout/vList2"/>
    <dgm:cxn modelId="{258399C9-778B-4116-A53E-AF7B7ECADE41}" type="presParOf" srcId="{8038D746-B63C-4142-B2C4-0F51366010B0}" destId="{D0183B4E-8100-49DB-A63A-4B324A2354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18EB13-B7AD-48B3-B66F-31A80A7B0C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F9DFAB-3702-494C-817D-55225F5173B3}">
      <dgm:prSet/>
      <dgm:spPr/>
      <dgm:t>
        <a:bodyPr/>
        <a:lstStyle/>
        <a:p>
          <a:r>
            <a:rPr lang="en-US"/>
            <a:t>In the beginning: Give yourself at least 20 – 30 minutes to interpret the CRT.</a:t>
          </a:r>
        </a:p>
      </dgm:t>
    </dgm:pt>
    <dgm:pt modelId="{43F7538D-50F1-41E2-A4A5-91A61AB28D2B}" type="parTrans" cxnId="{22DEFE33-E50A-46C9-B4DD-57250E97D455}">
      <dgm:prSet/>
      <dgm:spPr/>
      <dgm:t>
        <a:bodyPr/>
        <a:lstStyle/>
        <a:p>
          <a:endParaRPr lang="en-US"/>
        </a:p>
      </dgm:t>
    </dgm:pt>
    <dgm:pt modelId="{DA108269-3704-419F-BE81-F3C1A2087112}" type="sibTrans" cxnId="{22DEFE33-E50A-46C9-B4DD-57250E97D455}">
      <dgm:prSet/>
      <dgm:spPr/>
      <dgm:t>
        <a:bodyPr/>
        <a:lstStyle/>
        <a:p>
          <a:endParaRPr lang="en-US"/>
        </a:p>
      </dgm:t>
    </dgm:pt>
    <dgm:pt modelId="{6DEA14CC-5FFA-4FCE-80A4-8714C93DCD4B}">
      <dgm:prSet/>
      <dgm:spPr/>
      <dgm:t>
        <a:bodyPr/>
        <a:lstStyle/>
        <a:p>
          <a:r>
            <a:rPr lang="en-US"/>
            <a:t>Better to interpret the findings during a break or at the end of the day away from other distractions or time pressures.</a:t>
          </a:r>
        </a:p>
      </dgm:t>
    </dgm:pt>
    <dgm:pt modelId="{56CD9DF7-D93D-45D3-8083-BBF69012D450}" type="parTrans" cxnId="{535FC44A-4E4B-4D34-BD0E-9ABB4D88D3C0}">
      <dgm:prSet/>
      <dgm:spPr/>
      <dgm:t>
        <a:bodyPr/>
        <a:lstStyle/>
        <a:p>
          <a:endParaRPr lang="en-US"/>
        </a:p>
      </dgm:t>
    </dgm:pt>
    <dgm:pt modelId="{2B284C56-EBE6-46D3-9D0D-B505A6DFBBB4}" type="sibTrans" cxnId="{535FC44A-4E4B-4D34-BD0E-9ABB4D88D3C0}">
      <dgm:prSet/>
      <dgm:spPr/>
      <dgm:t>
        <a:bodyPr/>
        <a:lstStyle/>
        <a:p>
          <a:endParaRPr lang="en-US"/>
        </a:p>
      </dgm:t>
    </dgm:pt>
    <dgm:pt modelId="{68A1E3A2-D087-436C-BC26-5BA71837CC93}">
      <dgm:prSet/>
      <dgm:spPr/>
      <dgm:t>
        <a:bodyPr/>
        <a:lstStyle/>
        <a:p>
          <a:r>
            <a:rPr lang="en-US"/>
            <a:t>Later on, look at it again a second time</a:t>
          </a:r>
        </a:p>
      </dgm:t>
    </dgm:pt>
    <dgm:pt modelId="{25286363-A23B-4CFD-966C-0FE01E54BAE9}" type="parTrans" cxnId="{743BC3B4-635A-46F3-9332-B317CDEE6DF1}">
      <dgm:prSet/>
      <dgm:spPr/>
      <dgm:t>
        <a:bodyPr/>
        <a:lstStyle/>
        <a:p>
          <a:endParaRPr lang="en-US"/>
        </a:p>
      </dgm:t>
    </dgm:pt>
    <dgm:pt modelId="{E79665E4-3D6C-40D3-856C-E8CDFE84C91D}" type="sibTrans" cxnId="{743BC3B4-635A-46F3-9332-B317CDEE6DF1}">
      <dgm:prSet/>
      <dgm:spPr/>
      <dgm:t>
        <a:bodyPr/>
        <a:lstStyle/>
        <a:p>
          <a:endParaRPr lang="en-US"/>
        </a:p>
      </dgm:t>
    </dgm:pt>
    <dgm:pt modelId="{0E1172CD-F6CD-412D-A560-7D9F95E9DA71}" type="pres">
      <dgm:prSet presAssocID="{8718EB13-B7AD-48B3-B66F-31A80A7B0C3A}" presName="linear" presStyleCnt="0">
        <dgm:presLayoutVars>
          <dgm:animLvl val="lvl"/>
          <dgm:resizeHandles val="exact"/>
        </dgm:presLayoutVars>
      </dgm:prSet>
      <dgm:spPr/>
    </dgm:pt>
    <dgm:pt modelId="{70C95197-E00D-4188-A15A-AEDB84E11200}" type="pres">
      <dgm:prSet presAssocID="{B6F9DFAB-3702-494C-817D-55225F5173B3}" presName="parentText" presStyleLbl="node1" presStyleIdx="0" presStyleCnt="3">
        <dgm:presLayoutVars>
          <dgm:chMax val="0"/>
          <dgm:bulletEnabled val="1"/>
        </dgm:presLayoutVars>
      </dgm:prSet>
      <dgm:spPr/>
    </dgm:pt>
    <dgm:pt modelId="{8210B47C-1649-47B2-8319-E7AE82C1DD29}" type="pres">
      <dgm:prSet presAssocID="{DA108269-3704-419F-BE81-F3C1A2087112}" presName="spacer" presStyleCnt="0"/>
      <dgm:spPr/>
    </dgm:pt>
    <dgm:pt modelId="{3FD78BF1-3E78-4DF7-BA7C-087E05D9DD36}" type="pres">
      <dgm:prSet presAssocID="{6DEA14CC-5FFA-4FCE-80A4-8714C93DCD4B}" presName="parentText" presStyleLbl="node1" presStyleIdx="1" presStyleCnt="3">
        <dgm:presLayoutVars>
          <dgm:chMax val="0"/>
          <dgm:bulletEnabled val="1"/>
        </dgm:presLayoutVars>
      </dgm:prSet>
      <dgm:spPr/>
    </dgm:pt>
    <dgm:pt modelId="{66D01C2A-AB2B-4760-A8FB-A48E4AC58868}" type="pres">
      <dgm:prSet presAssocID="{2B284C56-EBE6-46D3-9D0D-B505A6DFBBB4}" presName="spacer" presStyleCnt="0"/>
      <dgm:spPr/>
    </dgm:pt>
    <dgm:pt modelId="{7272C8A0-0B7E-4166-A848-866A8CA3625A}" type="pres">
      <dgm:prSet presAssocID="{68A1E3A2-D087-436C-BC26-5BA71837CC93}" presName="parentText" presStyleLbl="node1" presStyleIdx="2" presStyleCnt="3">
        <dgm:presLayoutVars>
          <dgm:chMax val="0"/>
          <dgm:bulletEnabled val="1"/>
        </dgm:presLayoutVars>
      </dgm:prSet>
      <dgm:spPr/>
    </dgm:pt>
  </dgm:ptLst>
  <dgm:cxnLst>
    <dgm:cxn modelId="{26F39430-1AF3-45A1-A6C7-8AF701AD0701}" type="presOf" srcId="{B6F9DFAB-3702-494C-817D-55225F5173B3}" destId="{70C95197-E00D-4188-A15A-AEDB84E11200}" srcOrd="0" destOrd="0" presId="urn:microsoft.com/office/officeart/2005/8/layout/vList2"/>
    <dgm:cxn modelId="{22DEFE33-E50A-46C9-B4DD-57250E97D455}" srcId="{8718EB13-B7AD-48B3-B66F-31A80A7B0C3A}" destId="{B6F9DFAB-3702-494C-817D-55225F5173B3}" srcOrd="0" destOrd="0" parTransId="{43F7538D-50F1-41E2-A4A5-91A61AB28D2B}" sibTransId="{DA108269-3704-419F-BE81-F3C1A2087112}"/>
    <dgm:cxn modelId="{C6A35668-2242-4BE0-B409-DBA2264DD70A}" type="presOf" srcId="{8718EB13-B7AD-48B3-B66F-31A80A7B0C3A}" destId="{0E1172CD-F6CD-412D-A560-7D9F95E9DA71}" srcOrd="0" destOrd="0" presId="urn:microsoft.com/office/officeart/2005/8/layout/vList2"/>
    <dgm:cxn modelId="{535FC44A-4E4B-4D34-BD0E-9ABB4D88D3C0}" srcId="{8718EB13-B7AD-48B3-B66F-31A80A7B0C3A}" destId="{6DEA14CC-5FFA-4FCE-80A4-8714C93DCD4B}" srcOrd="1" destOrd="0" parTransId="{56CD9DF7-D93D-45D3-8083-BBF69012D450}" sibTransId="{2B284C56-EBE6-46D3-9D0D-B505A6DFBBB4}"/>
    <dgm:cxn modelId="{3B0CFFB1-A8D0-43A3-8CBB-38284869203F}" type="presOf" srcId="{68A1E3A2-D087-436C-BC26-5BA71837CC93}" destId="{7272C8A0-0B7E-4166-A848-866A8CA3625A}" srcOrd="0" destOrd="0" presId="urn:microsoft.com/office/officeart/2005/8/layout/vList2"/>
    <dgm:cxn modelId="{743BC3B4-635A-46F3-9332-B317CDEE6DF1}" srcId="{8718EB13-B7AD-48B3-B66F-31A80A7B0C3A}" destId="{68A1E3A2-D087-436C-BC26-5BA71837CC93}" srcOrd="2" destOrd="0" parTransId="{25286363-A23B-4CFD-966C-0FE01E54BAE9}" sibTransId="{E79665E4-3D6C-40D3-856C-E8CDFE84C91D}"/>
    <dgm:cxn modelId="{BD752EE3-4454-474C-A10C-A8A3C3899C50}" type="presOf" srcId="{6DEA14CC-5FFA-4FCE-80A4-8714C93DCD4B}" destId="{3FD78BF1-3E78-4DF7-BA7C-087E05D9DD36}" srcOrd="0" destOrd="0" presId="urn:microsoft.com/office/officeart/2005/8/layout/vList2"/>
    <dgm:cxn modelId="{C7BFB004-0F82-447F-BEC8-665C3DF05C83}" type="presParOf" srcId="{0E1172CD-F6CD-412D-A560-7D9F95E9DA71}" destId="{70C95197-E00D-4188-A15A-AEDB84E11200}" srcOrd="0" destOrd="0" presId="urn:microsoft.com/office/officeart/2005/8/layout/vList2"/>
    <dgm:cxn modelId="{5F186B2A-FCFC-43F9-89AC-13CD2D886477}" type="presParOf" srcId="{0E1172CD-F6CD-412D-A560-7D9F95E9DA71}" destId="{8210B47C-1649-47B2-8319-E7AE82C1DD29}" srcOrd="1" destOrd="0" presId="urn:microsoft.com/office/officeart/2005/8/layout/vList2"/>
    <dgm:cxn modelId="{6719F217-3C36-4BCE-A17E-1E45F17C9E4C}" type="presParOf" srcId="{0E1172CD-F6CD-412D-A560-7D9F95E9DA71}" destId="{3FD78BF1-3E78-4DF7-BA7C-087E05D9DD36}" srcOrd="2" destOrd="0" presId="urn:microsoft.com/office/officeart/2005/8/layout/vList2"/>
    <dgm:cxn modelId="{86FAF7AD-BA71-40A4-8C3B-037A13ED795A}" type="presParOf" srcId="{0E1172CD-F6CD-412D-A560-7D9F95E9DA71}" destId="{66D01C2A-AB2B-4760-A8FB-A48E4AC58868}" srcOrd="3" destOrd="0" presId="urn:microsoft.com/office/officeart/2005/8/layout/vList2"/>
    <dgm:cxn modelId="{E767D6CA-8B2A-4BF7-83DC-ECC086F8ECA7}" type="presParOf" srcId="{0E1172CD-F6CD-412D-A560-7D9F95E9DA71}" destId="{7272C8A0-0B7E-4166-A848-866A8CA362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31A3A-FB86-45BE-893E-73939ADF77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B4E0276-3D59-4388-8C64-1DDC9338B1A3}">
      <dgm:prSet/>
      <dgm:spPr/>
      <dgm:t>
        <a:bodyPr/>
        <a:lstStyle/>
        <a:p>
          <a:r>
            <a:rPr lang="en-US"/>
            <a:t>Base line – T-total value of A 1-6</a:t>
          </a:r>
        </a:p>
      </dgm:t>
    </dgm:pt>
    <dgm:pt modelId="{6703170F-C0EF-44E7-9F30-14BE4BA069CD}" type="parTrans" cxnId="{1C11C6C5-788E-496B-B993-AB633F23DFD8}">
      <dgm:prSet/>
      <dgm:spPr/>
      <dgm:t>
        <a:bodyPr/>
        <a:lstStyle/>
        <a:p>
          <a:endParaRPr lang="en-US"/>
        </a:p>
      </dgm:t>
    </dgm:pt>
    <dgm:pt modelId="{BABD5489-AA82-4993-B06E-6325940D0B6B}" type="sibTrans" cxnId="{1C11C6C5-788E-496B-B993-AB633F23DFD8}">
      <dgm:prSet/>
      <dgm:spPr/>
      <dgm:t>
        <a:bodyPr/>
        <a:lstStyle/>
        <a:p>
          <a:endParaRPr lang="en-US"/>
        </a:p>
      </dgm:t>
    </dgm:pt>
    <dgm:pt modelId="{9E596839-480A-4933-920C-B6F6B9269540}">
      <dgm:prSet/>
      <dgm:spPr/>
      <dgm:t>
        <a:bodyPr/>
        <a:lstStyle/>
        <a:p>
          <a:r>
            <a:rPr lang="en-US"/>
            <a:t>Is it above or below norm (VI)?</a:t>
          </a:r>
        </a:p>
      </dgm:t>
    </dgm:pt>
    <dgm:pt modelId="{F6B2D55E-06A3-40EB-95C9-0295E7DBC17E}" type="parTrans" cxnId="{80F3C295-3F67-4CF3-9685-AD28071D886C}">
      <dgm:prSet/>
      <dgm:spPr/>
      <dgm:t>
        <a:bodyPr/>
        <a:lstStyle/>
        <a:p>
          <a:endParaRPr lang="en-US"/>
        </a:p>
      </dgm:t>
    </dgm:pt>
    <dgm:pt modelId="{FA5A2179-A416-4A27-A2CD-E26DF47D07FD}" type="sibTrans" cxnId="{80F3C295-3F67-4CF3-9685-AD28071D886C}">
      <dgm:prSet/>
      <dgm:spPr/>
      <dgm:t>
        <a:bodyPr/>
        <a:lstStyle/>
        <a:p>
          <a:endParaRPr lang="en-US"/>
        </a:p>
      </dgm:t>
    </dgm:pt>
    <dgm:pt modelId="{5152C459-47F6-4553-984F-911DF16C2277}">
      <dgm:prSet/>
      <dgm:spPr/>
      <dgm:t>
        <a:bodyPr/>
        <a:lstStyle/>
        <a:p>
          <a:r>
            <a:rPr lang="en-US"/>
            <a:t>Physical Indices</a:t>
          </a:r>
        </a:p>
      </dgm:t>
    </dgm:pt>
    <dgm:pt modelId="{AB16C11D-3EE5-4415-B41A-1D285DB3AD06}" type="parTrans" cxnId="{FF6D2B43-66C7-4DB2-ADD0-FAB3437858F7}">
      <dgm:prSet/>
      <dgm:spPr/>
      <dgm:t>
        <a:bodyPr/>
        <a:lstStyle/>
        <a:p>
          <a:endParaRPr lang="en-US"/>
        </a:p>
      </dgm:t>
    </dgm:pt>
    <dgm:pt modelId="{91BF9435-1427-4F12-8ECA-28E9A22673CE}" type="sibTrans" cxnId="{FF6D2B43-66C7-4DB2-ADD0-FAB3437858F7}">
      <dgm:prSet/>
      <dgm:spPr/>
      <dgm:t>
        <a:bodyPr/>
        <a:lstStyle/>
        <a:p>
          <a:endParaRPr lang="en-US"/>
        </a:p>
      </dgm:t>
    </dgm:pt>
    <dgm:pt modelId="{CE9D13D7-4B3B-43CE-A965-8AF0A7266017}">
      <dgm:prSet/>
      <dgm:spPr/>
      <dgm:t>
        <a:bodyPr/>
        <a:lstStyle/>
        <a:p>
          <a:r>
            <a:rPr lang="en-US"/>
            <a:t>Side Differences</a:t>
          </a:r>
        </a:p>
      </dgm:t>
    </dgm:pt>
    <dgm:pt modelId="{EFBFA895-D98F-44E3-BA2B-700E8CD15CFF}" type="parTrans" cxnId="{CD4C2F50-3D0F-4D66-A2A4-C1DDABBD6741}">
      <dgm:prSet/>
      <dgm:spPr/>
      <dgm:t>
        <a:bodyPr/>
        <a:lstStyle/>
        <a:p>
          <a:endParaRPr lang="en-US"/>
        </a:p>
      </dgm:t>
    </dgm:pt>
    <dgm:pt modelId="{99D97BE6-E114-4B70-9982-C898689C1815}" type="sibTrans" cxnId="{CD4C2F50-3D0F-4D66-A2A4-C1DDABBD6741}">
      <dgm:prSet/>
      <dgm:spPr/>
      <dgm:t>
        <a:bodyPr/>
        <a:lstStyle/>
        <a:p>
          <a:endParaRPr lang="en-US"/>
        </a:p>
      </dgm:t>
    </dgm:pt>
    <dgm:pt modelId="{8229866C-5E60-4C90-9C28-857499A14634}">
      <dgm:prSet/>
      <dgm:spPr/>
      <dgm:t>
        <a:bodyPr/>
        <a:lstStyle/>
        <a:p>
          <a:r>
            <a:rPr lang="en-US"/>
            <a:t>Chaos Indices</a:t>
          </a:r>
        </a:p>
      </dgm:t>
    </dgm:pt>
    <dgm:pt modelId="{81E1EE73-98E7-486A-8790-2F91242BD8D4}" type="parTrans" cxnId="{2A978B40-97AD-4538-810F-19E28AEE71CB}">
      <dgm:prSet/>
      <dgm:spPr/>
      <dgm:t>
        <a:bodyPr/>
        <a:lstStyle/>
        <a:p>
          <a:endParaRPr lang="en-US"/>
        </a:p>
      </dgm:t>
    </dgm:pt>
    <dgm:pt modelId="{0081A72C-3083-48D1-9B39-56C9AFB95E54}" type="sibTrans" cxnId="{2A978B40-97AD-4538-810F-19E28AEE71CB}">
      <dgm:prSet/>
      <dgm:spPr/>
      <dgm:t>
        <a:bodyPr/>
        <a:lstStyle/>
        <a:p>
          <a:endParaRPr lang="en-US"/>
        </a:p>
      </dgm:t>
    </dgm:pt>
    <dgm:pt modelId="{866E9474-47FC-41E3-91B2-2EF7EF08DA37}">
      <dgm:prSet/>
      <dgm:spPr/>
      <dgm:t>
        <a:bodyPr/>
        <a:lstStyle/>
        <a:p>
          <a:r>
            <a:rPr lang="en-US"/>
            <a:t>Reaction Indices</a:t>
          </a:r>
        </a:p>
      </dgm:t>
    </dgm:pt>
    <dgm:pt modelId="{08FED4CB-2262-4B4E-B96B-1EC9CF38FD95}" type="parTrans" cxnId="{DFA7BA0B-5985-4DD4-AE9E-BD140FA8697C}">
      <dgm:prSet/>
      <dgm:spPr/>
      <dgm:t>
        <a:bodyPr/>
        <a:lstStyle/>
        <a:p>
          <a:endParaRPr lang="en-US"/>
        </a:p>
      </dgm:t>
    </dgm:pt>
    <dgm:pt modelId="{A87706E4-05FF-4F92-9BC6-34C6B8DDFAC6}" type="sibTrans" cxnId="{DFA7BA0B-5985-4DD4-AE9E-BD140FA8697C}">
      <dgm:prSet/>
      <dgm:spPr/>
      <dgm:t>
        <a:bodyPr/>
        <a:lstStyle/>
        <a:p>
          <a:endParaRPr lang="en-US"/>
        </a:p>
      </dgm:t>
    </dgm:pt>
    <dgm:pt modelId="{FE69D469-0634-429C-8107-26C189F873D5}">
      <dgm:prSet/>
      <dgm:spPr/>
      <dgm:t>
        <a:bodyPr/>
        <a:lstStyle/>
        <a:p>
          <a:r>
            <a:rPr lang="en-US"/>
            <a:t>Reaction (Regulation) Profile</a:t>
          </a:r>
        </a:p>
      </dgm:t>
    </dgm:pt>
    <dgm:pt modelId="{B21F43A8-5A84-4A7E-B941-84FD5820DA17}" type="parTrans" cxnId="{A7F3D43C-0804-4B0E-9065-9A44775FFA25}">
      <dgm:prSet/>
      <dgm:spPr/>
      <dgm:t>
        <a:bodyPr/>
        <a:lstStyle/>
        <a:p>
          <a:endParaRPr lang="en-US"/>
        </a:p>
      </dgm:t>
    </dgm:pt>
    <dgm:pt modelId="{E54E26CF-2E70-4BC4-B195-C45AEDD0EA73}" type="sibTrans" cxnId="{A7F3D43C-0804-4B0E-9065-9A44775FFA25}">
      <dgm:prSet/>
      <dgm:spPr/>
      <dgm:t>
        <a:bodyPr/>
        <a:lstStyle/>
        <a:p>
          <a:endParaRPr lang="en-US"/>
        </a:p>
      </dgm:t>
    </dgm:pt>
    <dgm:pt modelId="{61659BCA-4168-47F1-9B38-C32DD15591A4}" type="pres">
      <dgm:prSet presAssocID="{8C731A3A-FB86-45BE-893E-73939ADF77EE}" presName="linear" presStyleCnt="0">
        <dgm:presLayoutVars>
          <dgm:animLvl val="lvl"/>
          <dgm:resizeHandles val="exact"/>
        </dgm:presLayoutVars>
      </dgm:prSet>
      <dgm:spPr/>
    </dgm:pt>
    <dgm:pt modelId="{78A5ADA2-B898-440B-96C8-DBCCFE00D971}" type="pres">
      <dgm:prSet presAssocID="{DB4E0276-3D59-4388-8C64-1DDC9338B1A3}" presName="parentText" presStyleLbl="node1" presStyleIdx="0" presStyleCnt="7">
        <dgm:presLayoutVars>
          <dgm:chMax val="0"/>
          <dgm:bulletEnabled val="1"/>
        </dgm:presLayoutVars>
      </dgm:prSet>
      <dgm:spPr/>
    </dgm:pt>
    <dgm:pt modelId="{239389B2-93D9-48C9-A4D3-FEAE88E2CDC9}" type="pres">
      <dgm:prSet presAssocID="{BABD5489-AA82-4993-B06E-6325940D0B6B}" presName="spacer" presStyleCnt="0"/>
      <dgm:spPr/>
    </dgm:pt>
    <dgm:pt modelId="{812A38BD-1084-4EA2-9819-0C527A765777}" type="pres">
      <dgm:prSet presAssocID="{9E596839-480A-4933-920C-B6F6B9269540}" presName="parentText" presStyleLbl="node1" presStyleIdx="1" presStyleCnt="7">
        <dgm:presLayoutVars>
          <dgm:chMax val="0"/>
          <dgm:bulletEnabled val="1"/>
        </dgm:presLayoutVars>
      </dgm:prSet>
      <dgm:spPr/>
    </dgm:pt>
    <dgm:pt modelId="{3F1BB407-198F-402B-8060-D6ED25A08F09}" type="pres">
      <dgm:prSet presAssocID="{FA5A2179-A416-4A27-A2CD-E26DF47D07FD}" presName="spacer" presStyleCnt="0"/>
      <dgm:spPr/>
    </dgm:pt>
    <dgm:pt modelId="{DB53D7D5-D652-47F1-85FB-F87E6DFF058D}" type="pres">
      <dgm:prSet presAssocID="{5152C459-47F6-4553-984F-911DF16C2277}" presName="parentText" presStyleLbl="node1" presStyleIdx="2" presStyleCnt="7">
        <dgm:presLayoutVars>
          <dgm:chMax val="0"/>
          <dgm:bulletEnabled val="1"/>
        </dgm:presLayoutVars>
      </dgm:prSet>
      <dgm:spPr/>
    </dgm:pt>
    <dgm:pt modelId="{4DF0AF19-B548-4658-A4EE-95E0D4059221}" type="pres">
      <dgm:prSet presAssocID="{91BF9435-1427-4F12-8ECA-28E9A22673CE}" presName="spacer" presStyleCnt="0"/>
      <dgm:spPr/>
    </dgm:pt>
    <dgm:pt modelId="{A3E1D257-D2E6-4378-84CA-A5DBFBA2504F}" type="pres">
      <dgm:prSet presAssocID="{CE9D13D7-4B3B-43CE-A965-8AF0A7266017}" presName="parentText" presStyleLbl="node1" presStyleIdx="3" presStyleCnt="7">
        <dgm:presLayoutVars>
          <dgm:chMax val="0"/>
          <dgm:bulletEnabled val="1"/>
        </dgm:presLayoutVars>
      </dgm:prSet>
      <dgm:spPr/>
    </dgm:pt>
    <dgm:pt modelId="{53C659E4-9013-46F2-B0D6-33E46FDF6FB9}" type="pres">
      <dgm:prSet presAssocID="{99D97BE6-E114-4B70-9982-C898689C1815}" presName="spacer" presStyleCnt="0"/>
      <dgm:spPr/>
    </dgm:pt>
    <dgm:pt modelId="{3AA20D17-5375-4729-B608-12FDB4AE4D65}" type="pres">
      <dgm:prSet presAssocID="{8229866C-5E60-4C90-9C28-857499A14634}" presName="parentText" presStyleLbl="node1" presStyleIdx="4" presStyleCnt="7">
        <dgm:presLayoutVars>
          <dgm:chMax val="0"/>
          <dgm:bulletEnabled val="1"/>
        </dgm:presLayoutVars>
      </dgm:prSet>
      <dgm:spPr/>
    </dgm:pt>
    <dgm:pt modelId="{E81E3847-5BA9-4E54-8C9B-FC3806BF8F3D}" type="pres">
      <dgm:prSet presAssocID="{0081A72C-3083-48D1-9B39-56C9AFB95E54}" presName="spacer" presStyleCnt="0"/>
      <dgm:spPr/>
    </dgm:pt>
    <dgm:pt modelId="{D43B40E9-7530-488B-B4F4-4864A2745144}" type="pres">
      <dgm:prSet presAssocID="{866E9474-47FC-41E3-91B2-2EF7EF08DA37}" presName="parentText" presStyleLbl="node1" presStyleIdx="5" presStyleCnt="7">
        <dgm:presLayoutVars>
          <dgm:chMax val="0"/>
          <dgm:bulletEnabled val="1"/>
        </dgm:presLayoutVars>
      </dgm:prSet>
      <dgm:spPr/>
    </dgm:pt>
    <dgm:pt modelId="{BB360E9A-098F-4B9B-9AFD-4AC47BF13023}" type="pres">
      <dgm:prSet presAssocID="{A87706E4-05FF-4F92-9BC6-34C6B8DDFAC6}" presName="spacer" presStyleCnt="0"/>
      <dgm:spPr/>
    </dgm:pt>
    <dgm:pt modelId="{D77A0F7E-3711-47A8-892E-31473C9AF877}" type="pres">
      <dgm:prSet presAssocID="{FE69D469-0634-429C-8107-26C189F873D5}" presName="parentText" presStyleLbl="node1" presStyleIdx="6" presStyleCnt="7">
        <dgm:presLayoutVars>
          <dgm:chMax val="0"/>
          <dgm:bulletEnabled val="1"/>
        </dgm:presLayoutVars>
      </dgm:prSet>
      <dgm:spPr/>
    </dgm:pt>
  </dgm:ptLst>
  <dgm:cxnLst>
    <dgm:cxn modelId="{EBAF280B-EBDC-4190-97A9-0F2EFDD7A66C}" type="presOf" srcId="{9E596839-480A-4933-920C-B6F6B9269540}" destId="{812A38BD-1084-4EA2-9819-0C527A765777}" srcOrd="0" destOrd="0" presId="urn:microsoft.com/office/officeart/2005/8/layout/vList2"/>
    <dgm:cxn modelId="{DFA7BA0B-5985-4DD4-AE9E-BD140FA8697C}" srcId="{8C731A3A-FB86-45BE-893E-73939ADF77EE}" destId="{866E9474-47FC-41E3-91B2-2EF7EF08DA37}" srcOrd="5" destOrd="0" parTransId="{08FED4CB-2262-4B4E-B96B-1EC9CF38FD95}" sibTransId="{A87706E4-05FF-4F92-9BC6-34C6B8DDFAC6}"/>
    <dgm:cxn modelId="{B617582B-40F4-4A85-B53F-50E449636386}" type="presOf" srcId="{DB4E0276-3D59-4388-8C64-1DDC9338B1A3}" destId="{78A5ADA2-B898-440B-96C8-DBCCFE00D971}" srcOrd="0" destOrd="0" presId="urn:microsoft.com/office/officeart/2005/8/layout/vList2"/>
    <dgm:cxn modelId="{A0DA1E33-A72D-4E92-BD6C-2F0F913969E7}" type="presOf" srcId="{CE9D13D7-4B3B-43CE-A965-8AF0A7266017}" destId="{A3E1D257-D2E6-4378-84CA-A5DBFBA2504F}" srcOrd="0" destOrd="0" presId="urn:microsoft.com/office/officeart/2005/8/layout/vList2"/>
    <dgm:cxn modelId="{A7F3D43C-0804-4B0E-9065-9A44775FFA25}" srcId="{8C731A3A-FB86-45BE-893E-73939ADF77EE}" destId="{FE69D469-0634-429C-8107-26C189F873D5}" srcOrd="6" destOrd="0" parTransId="{B21F43A8-5A84-4A7E-B941-84FD5820DA17}" sibTransId="{E54E26CF-2E70-4BC4-B195-C45AEDD0EA73}"/>
    <dgm:cxn modelId="{2A978B40-97AD-4538-810F-19E28AEE71CB}" srcId="{8C731A3A-FB86-45BE-893E-73939ADF77EE}" destId="{8229866C-5E60-4C90-9C28-857499A14634}" srcOrd="4" destOrd="0" parTransId="{81E1EE73-98E7-486A-8790-2F91242BD8D4}" sibTransId="{0081A72C-3083-48D1-9B39-56C9AFB95E54}"/>
    <dgm:cxn modelId="{FF6D2B43-66C7-4DB2-ADD0-FAB3437858F7}" srcId="{8C731A3A-FB86-45BE-893E-73939ADF77EE}" destId="{5152C459-47F6-4553-984F-911DF16C2277}" srcOrd="2" destOrd="0" parTransId="{AB16C11D-3EE5-4415-B41A-1D285DB3AD06}" sibTransId="{91BF9435-1427-4F12-8ECA-28E9A22673CE}"/>
    <dgm:cxn modelId="{A231EF4C-E133-45E5-A4AF-BDD2AD61A4F5}" type="presOf" srcId="{5152C459-47F6-4553-984F-911DF16C2277}" destId="{DB53D7D5-D652-47F1-85FB-F87E6DFF058D}" srcOrd="0" destOrd="0" presId="urn:microsoft.com/office/officeart/2005/8/layout/vList2"/>
    <dgm:cxn modelId="{CD4C2F50-3D0F-4D66-A2A4-C1DDABBD6741}" srcId="{8C731A3A-FB86-45BE-893E-73939ADF77EE}" destId="{CE9D13D7-4B3B-43CE-A965-8AF0A7266017}" srcOrd="3" destOrd="0" parTransId="{EFBFA895-D98F-44E3-BA2B-700E8CD15CFF}" sibTransId="{99D97BE6-E114-4B70-9982-C898689C1815}"/>
    <dgm:cxn modelId="{80F3C295-3F67-4CF3-9685-AD28071D886C}" srcId="{8C731A3A-FB86-45BE-893E-73939ADF77EE}" destId="{9E596839-480A-4933-920C-B6F6B9269540}" srcOrd="1" destOrd="0" parTransId="{F6B2D55E-06A3-40EB-95C9-0295E7DBC17E}" sibTransId="{FA5A2179-A416-4A27-A2CD-E26DF47D07FD}"/>
    <dgm:cxn modelId="{E01617BF-6687-454C-AF19-1528E2A79FC9}" type="presOf" srcId="{8C731A3A-FB86-45BE-893E-73939ADF77EE}" destId="{61659BCA-4168-47F1-9B38-C32DD15591A4}" srcOrd="0" destOrd="0" presId="urn:microsoft.com/office/officeart/2005/8/layout/vList2"/>
    <dgm:cxn modelId="{1C11C6C5-788E-496B-B993-AB633F23DFD8}" srcId="{8C731A3A-FB86-45BE-893E-73939ADF77EE}" destId="{DB4E0276-3D59-4388-8C64-1DDC9338B1A3}" srcOrd="0" destOrd="0" parTransId="{6703170F-C0EF-44E7-9F30-14BE4BA069CD}" sibTransId="{BABD5489-AA82-4993-B06E-6325940D0B6B}"/>
    <dgm:cxn modelId="{D8CC8DD4-8728-4DF5-A6A5-B6D55399294E}" type="presOf" srcId="{866E9474-47FC-41E3-91B2-2EF7EF08DA37}" destId="{D43B40E9-7530-488B-B4F4-4864A2745144}" srcOrd="0" destOrd="0" presId="urn:microsoft.com/office/officeart/2005/8/layout/vList2"/>
    <dgm:cxn modelId="{998DD9E1-195C-42FA-92A4-823E23385264}" type="presOf" srcId="{FE69D469-0634-429C-8107-26C189F873D5}" destId="{D77A0F7E-3711-47A8-892E-31473C9AF877}" srcOrd="0" destOrd="0" presId="urn:microsoft.com/office/officeart/2005/8/layout/vList2"/>
    <dgm:cxn modelId="{05BF9CE6-A161-400D-8ACE-D2B0F5449B1A}" type="presOf" srcId="{8229866C-5E60-4C90-9C28-857499A14634}" destId="{3AA20D17-5375-4729-B608-12FDB4AE4D65}" srcOrd="0" destOrd="0" presId="urn:microsoft.com/office/officeart/2005/8/layout/vList2"/>
    <dgm:cxn modelId="{830D19AB-82F1-4F15-BF2A-C5CA74D9AEDA}" type="presParOf" srcId="{61659BCA-4168-47F1-9B38-C32DD15591A4}" destId="{78A5ADA2-B898-440B-96C8-DBCCFE00D971}" srcOrd="0" destOrd="0" presId="urn:microsoft.com/office/officeart/2005/8/layout/vList2"/>
    <dgm:cxn modelId="{88EF18F7-7E30-4DE5-8820-3B5451F334A7}" type="presParOf" srcId="{61659BCA-4168-47F1-9B38-C32DD15591A4}" destId="{239389B2-93D9-48C9-A4D3-FEAE88E2CDC9}" srcOrd="1" destOrd="0" presId="urn:microsoft.com/office/officeart/2005/8/layout/vList2"/>
    <dgm:cxn modelId="{4F3AE707-8BC0-4918-8398-7015CC14CF11}" type="presParOf" srcId="{61659BCA-4168-47F1-9B38-C32DD15591A4}" destId="{812A38BD-1084-4EA2-9819-0C527A765777}" srcOrd="2" destOrd="0" presId="urn:microsoft.com/office/officeart/2005/8/layout/vList2"/>
    <dgm:cxn modelId="{4A700047-A1FF-4931-8BD2-2F7C8D61EC6C}" type="presParOf" srcId="{61659BCA-4168-47F1-9B38-C32DD15591A4}" destId="{3F1BB407-198F-402B-8060-D6ED25A08F09}" srcOrd="3" destOrd="0" presId="urn:microsoft.com/office/officeart/2005/8/layout/vList2"/>
    <dgm:cxn modelId="{D209FA98-78A3-4C4A-951B-1E211987E0F9}" type="presParOf" srcId="{61659BCA-4168-47F1-9B38-C32DD15591A4}" destId="{DB53D7D5-D652-47F1-85FB-F87E6DFF058D}" srcOrd="4" destOrd="0" presId="urn:microsoft.com/office/officeart/2005/8/layout/vList2"/>
    <dgm:cxn modelId="{C8FD82FE-FEE2-4249-8ACF-3F29172A7098}" type="presParOf" srcId="{61659BCA-4168-47F1-9B38-C32DD15591A4}" destId="{4DF0AF19-B548-4658-A4EE-95E0D4059221}" srcOrd="5" destOrd="0" presId="urn:microsoft.com/office/officeart/2005/8/layout/vList2"/>
    <dgm:cxn modelId="{CC12C893-1589-4E0F-8F9F-630C8544EC98}" type="presParOf" srcId="{61659BCA-4168-47F1-9B38-C32DD15591A4}" destId="{A3E1D257-D2E6-4378-84CA-A5DBFBA2504F}" srcOrd="6" destOrd="0" presId="urn:microsoft.com/office/officeart/2005/8/layout/vList2"/>
    <dgm:cxn modelId="{96EF8F34-9086-4DDA-A7BF-EB45CC2F59B5}" type="presParOf" srcId="{61659BCA-4168-47F1-9B38-C32DD15591A4}" destId="{53C659E4-9013-46F2-B0D6-33E46FDF6FB9}" srcOrd="7" destOrd="0" presId="urn:microsoft.com/office/officeart/2005/8/layout/vList2"/>
    <dgm:cxn modelId="{5B359C4A-C08C-461A-A3F4-FD6669B35DBB}" type="presParOf" srcId="{61659BCA-4168-47F1-9B38-C32DD15591A4}" destId="{3AA20D17-5375-4729-B608-12FDB4AE4D65}" srcOrd="8" destOrd="0" presId="urn:microsoft.com/office/officeart/2005/8/layout/vList2"/>
    <dgm:cxn modelId="{BFF6EC33-FF8C-4CF4-8EC2-59A4A53A28FF}" type="presParOf" srcId="{61659BCA-4168-47F1-9B38-C32DD15591A4}" destId="{E81E3847-5BA9-4E54-8C9B-FC3806BF8F3D}" srcOrd="9" destOrd="0" presId="urn:microsoft.com/office/officeart/2005/8/layout/vList2"/>
    <dgm:cxn modelId="{1B25B697-71FD-450B-B445-0C2F31E28F2B}" type="presParOf" srcId="{61659BCA-4168-47F1-9B38-C32DD15591A4}" destId="{D43B40E9-7530-488B-B4F4-4864A2745144}" srcOrd="10" destOrd="0" presId="urn:microsoft.com/office/officeart/2005/8/layout/vList2"/>
    <dgm:cxn modelId="{378FEEC7-4095-4E90-BD92-E6EE4EAB45BD}" type="presParOf" srcId="{61659BCA-4168-47F1-9B38-C32DD15591A4}" destId="{BB360E9A-098F-4B9B-9AFD-4AC47BF13023}" srcOrd="11" destOrd="0" presId="urn:microsoft.com/office/officeart/2005/8/layout/vList2"/>
    <dgm:cxn modelId="{BF5C379A-84DA-4705-883D-A263B75128C7}" type="presParOf" srcId="{61659BCA-4168-47F1-9B38-C32DD15591A4}" destId="{D77A0F7E-3711-47A8-892E-31473C9AF87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EF32E8-1583-47BC-B301-DF3298EE7CB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570A38-4BFA-45F3-BB9F-5D43929255D0}">
      <dgm:prSet/>
      <dgm:spPr/>
      <dgm:t>
        <a:bodyPr/>
        <a:lstStyle/>
        <a:p>
          <a:r>
            <a:rPr lang="en-US"/>
            <a:t>Nasal root – circulation status</a:t>
          </a:r>
        </a:p>
      </dgm:t>
    </dgm:pt>
    <dgm:pt modelId="{4334C473-837B-44E4-A184-8E724561793E}" type="parTrans" cxnId="{0A69B27D-EDDF-4A12-87ED-39F903C5A3A6}">
      <dgm:prSet/>
      <dgm:spPr/>
      <dgm:t>
        <a:bodyPr/>
        <a:lstStyle/>
        <a:p>
          <a:endParaRPr lang="en-US"/>
        </a:p>
      </dgm:t>
    </dgm:pt>
    <dgm:pt modelId="{AB83B42A-7076-4694-BFF2-D1D0BA1E8323}" type="sibTrans" cxnId="{0A69B27D-EDDF-4A12-87ED-39F903C5A3A6}">
      <dgm:prSet/>
      <dgm:spPr/>
      <dgm:t>
        <a:bodyPr/>
        <a:lstStyle/>
        <a:p>
          <a:endParaRPr lang="en-US"/>
        </a:p>
      </dgm:t>
    </dgm:pt>
    <dgm:pt modelId="{78C79060-2328-43A5-AFB5-FB20C4B7FD1B}">
      <dgm:prSet/>
      <dgm:spPr/>
      <dgm:t>
        <a:bodyPr/>
        <a:lstStyle/>
        <a:p>
          <a:r>
            <a:rPr lang="en-US"/>
            <a:t>Cubital fossae – blockage? sidedness? systemic inflammation?</a:t>
          </a:r>
        </a:p>
      </dgm:t>
    </dgm:pt>
    <dgm:pt modelId="{1B64C399-27F1-4F14-94B4-E7072EC10528}" type="parTrans" cxnId="{C3904D8A-98D5-4EFF-B4CE-02DDD00464E4}">
      <dgm:prSet/>
      <dgm:spPr/>
      <dgm:t>
        <a:bodyPr/>
        <a:lstStyle/>
        <a:p>
          <a:endParaRPr lang="en-US"/>
        </a:p>
      </dgm:t>
    </dgm:pt>
    <dgm:pt modelId="{981C8D79-9712-4898-8034-E0AC105461CA}" type="sibTrans" cxnId="{C3904D8A-98D5-4EFF-B4CE-02DDD00464E4}">
      <dgm:prSet/>
      <dgm:spPr/>
      <dgm:t>
        <a:bodyPr/>
        <a:lstStyle/>
        <a:p>
          <a:endParaRPr lang="en-US"/>
        </a:p>
      </dgm:t>
    </dgm:pt>
    <dgm:pt modelId="{16489525-302C-4F34-9B77-2FBD432D2576}">
      <dgm:prSet/>
      <dgm:spPr/>
      <dgm:t>
        <a:bodyPr/>
        <a:lstStyle/>
        <a:p>
          <a:r>
            <a:rPr lang="en-US"/>
            <a:t>Area 1: brain symmetry, above baseline? Warming? </a:t>
          </a:r>
        </a:p>
      </dgm:t>
    </dgm:pt>
    <dgm:pt modelId="{15FFBD32-3AFB-436C-8486-8FE5B0648806}" type="parTrans" cxnId="{6DFD1902-73E9-429E-95E0-F3088EF989FA}">
      <dgm:prSet/>
      <dgm:spPr/>
      <dgm:t>
        <a:bodyPr/>
        <a:lstStyle/>
        <a:p>
          <a:endParaRPr lang="en-US"/>
        </a:p>
      </dgm:t>
    </dgm:pt>
    <dgm:pt modelId="{083C908D-8349-4DB4-B750-E4217EB3CC9C}" type="sibTrans" cxnId="{6DFD1902-73E9-429E-95E0-F3088EF989FA}">
      <dgm:prSet/>
      <dgm:spPr/>
      <dgm:t>
        <a:bodyPr/>
        <a:lstStyle/>
        <a:p>
          <a:endParaRPr lang="en-US"/>
        </a:p>
      </dgm:t>
    </dgm:pt>
    <dgm:pt modelId="{1DE73C02-5BA1-452F-B1CA-6A766BC0A0D8}">
      <dgm:prSet/>
      <dgm:spPr/>
      <dgm:t>
        <a:bodyPr/>
        <a:lstStyle/>
        <a:p>
          <a:r>
            <a:rPr lang="en-US"/>
            <a:t>Sinus symmetry, excessively cold or inflammatory? </a:t>
          </a:r>
        </a:p>
      </dgm:t>
    </dgm:pt>
    <dgm:pt modelId="{43E32829-8C31-4C70-AAD0-7C8BAD51FDD5}" type="parTrans" cxnId="{91884454-BCAB-4E1C-879D-805B89689D0F}">
      <dgm:prSet/>
      <dgm:spPr/>
      <dgm:t>
        <a:bodyPr/>
        <a:lstStyle/>
        <a:p>
          <a:endParaRPr lang="en-US"/>
        </a:p>
      </dgm:t>
    </dgm:pt>
    <dgm:pt modelId="{AC620513-168D-4B4A-A21D-4150AC7B9117}" type="sibTrans" cxnId="{91884454-BCAB-4E1C-879D-805B89689D0F}">
      <dgm:prSet/>
      <dgm:spPr/>
      <dgm:t>
        <a:bodyPr/>
        <a:lstStyle/>
        <a:p>
          <a:endParaRPr lang="en-US"/>
        </a:p>
      </dgm:t>
    </dgm:pt>
    <dgm:pt modelId="{5827B428-1993-49BB-875B-762C1CE94F0C}" type="pres">
      <dgm:prSet presAssocID="{75EF32E8-1583-47BC-B301-DF3298EE7CBA}" presName="linear" presStyleCnt="0">
        <dgm:presLayoutVars>
          <dgm:animLvl val="lvl"/>
          <dgm:resizeHandles val="exact"/>
        </dgm:presLayoutVars>
      </dgm:prSet>
      <dgm:spPr/>
    </dgm:pt>
    <dgm:pt modelId="{3D5736FA-DB77-460F-B9F6-7C52A834086C}" type="pres">
      <dgm:prSet presAssocID="{DA570A38-4BFA-45F3-BB9F-5D43929255D0}" presName="parentText" presStyleLbl="node1" presStyleIdx="0" presStyleCnt="4">
        <dgm:presLayoutVars>
          <dgm:chMax val="0"/>
          <dgm:bulletEnabled val="1"/>
        </dgm:presLayoutVars>
      </dgm:prSet>
      <dgm:spPr/>
    </dgm:pt>
    <dgm:pt modelId="{8ECE1A68-04D4-4F0A-9ED1-3AAB47B8C26F}" type="pres">
      <dgm:prSet presAssocID="{AB83B42A-7076-4694-BFF2-D1D0BA1E8323}" presName="spacer" presStyleCnt="0"/>
      <dgm:spPr/>
    </dgm:pt>
    <dgm:pt modelId="{92130C57-60B5-4193-A558-7F45DA6C3F4B}" type="pres">
      <dgm:prSet presAssocID="{78C79060-2328-43A5-AFB5-FB20C4B7FD1B}" presName="parentText" presStyleLbl="node1" presStyleIdx="1" presStyleCnt="4">
        <dgm:presLayoutVars>
          <dgm:chMax val="0"/>
          <dgm:bulletEnabled val="1"/>
        </dgm:presLayoutVars>
      </dgm:prSet>
      <dgm:spPr/>
    </dgm:pt>
    <dgm:pt modelId="{C74C552D-1E19-45B5-A75A-5B395FB12C6F}" type="pres">
      <dgm:prSet presAssocID="{981C8D79-9712-4898-8034-E0AC105461CA}" presName="spacer" presStyleCnt="0"/>
      <dgm:spPr/>
    </dgm:pt>
    <dgm:pt modelId="{94E5E9DF-4E27-47DA-9E48-1C8D6D1842DE}" type="pres">
      <dgm:prSet presAssocID="{16489525-302C-4F34-9B77-2FBD432D2576}" presName="parentText" presStyleLbl="node1" presStyleIdx="2" presStyleCnt="4">
        <dgm:presLayoutVars>
          <dgm:chMax val="0"/>
          <dgm:bulletEnabled val="1"/>
        </dgm:presLayoutVars>
      </dgm:prSet>
      <dgm:spPr/>
    </dgm:pt>
    <dgm:pt modelId="{450C21B6-3256-47C9-8ED0-591457E72071}" type="pres">
      <dgm:prSet presAssocID="{083C908D-8349-4DB4-B750-E4217EB3CC9C}" presName="spacer" presStyleCnt="0"/>
      <dgm:spPr/>
    </dgm:pt>
    <dgm:pt modelId="{9E5776B4-BF8E-4BE3-8F57-9B18113BFA99}" type="pres">
      <dgm:prSet presAssocID="{1DE73C02-5BA1-452F-B1CA-6A766BC0A0D8}" presName="parentText" presStyleLbl="node1" presStyleIdx="3" presStyleCnt="4">
        <dgm:presLayoutVars>
          <dgm:chMax val="0"/>
          <dgm:bulletEnabled val="1"/>
        </dgm:presLayoutVars>
      </dgm:prSet>
      <dgm:spPr/>
    </dgm:pt>
  </dgm:ptLst>
  <dgm:cxnLst>
    <dgm:cxn modelId="{6DFD1902-73E9-429E-95E0-F3088EF989FA}" srcId="{75EF32E8-1583-47BC-B301-DF3298EE7CBA}" destId="{16489525-302C-4F34-9B77-2FBD432D2576}" srcOrd="2" destOrd="0" parTransId="{15FFBD32-3AFB-436C-8486-8FE5B0648806}" sibTransId="{083C908D-8349-4DB4-B750-E4217EB3CC9C}"/>
    <dgm:cxn modelId="{D124180A-AFDE-4D16-AFA0-60058D824577}" type="presOf" srcId="{78C79060-2328-43A5-AFB5-FB20C4B7FD1B}" destId="{92130C57-60B5-4193-A558-7F45DA6C3F4B}" srcOrd="0" destOrd="0" presId="urn:microsoft.com/office/officeart/2005/8/layout/vList2"/>
    <dgm:cxn modelId="{53BA6E31-2739-4557-9AF9-8203AB846594}" type="presOf" srcId="{DA570A38-4BFA-45F3-BB9F-5D43929255D0}" destId="{3D5736FA-DB77-460F-B9F6-7C52A834086C}" srcOrd="0" destOrd="0" presId="urn:microsoft.com/office/officeart/2005/8/layout/vList2"/>
    <dgm:cxn modelId="{91884454-BCAB-4E1C-879D-805B89689D0F}" srcId="{75EF32E8-1583-47BC-B301-DF3298EE7CBA}" destId="{1DE73C02-5BA1-452F-B1CA-6A766BC0A0D8}" srcOrd="3" destOrd="0" parTransId="{43E32829-8C31-4C70-AAD0-7C8BAD51FDD5}" sibTransId="{AC620513-168D-4B4A-A21D-4150AC7B9117}"/>
    <dgm:cxn modelId="{0A69B27D-EDDF-4A12-87ED-39F903C5A3A6}" srcId="{75EF32E8-1583-47BC-B301-DF3298EE7CBA}" destId="{DA570A38-4BFA-45F3-BB9F-5D43929255D0}" srcOrd="0" destOrd="0" parTransId="{4334C473-837B-44E4-A184-8E724561793E}" sibTransId="{AB83B42A-7076-4694-BFF2-D1D0BA1E8323}"/>
    <dgm:cxn modelId="{B0FC0187-EB21-48FF-B713-2B830BE371A0}" type="presOf" srcId="{75EF32E8-1583-47BC-B301-DF3298EE7CBA}" destId="{5827B428-1993-49BB-875B-762C1CE94F0C}" srcOrd="0" destOrd="0" presId="urn:microsoft.com/office/officeart/2005/8/layout/vList2"/>
    <dgm:cxn modelId="{C3904D8A-98D5-4EFF-B4CE-02DDD00464E4}" srcId="{75EF32E8-1583-47BC-B301-DF3298EE7CBA}" destId="{78C79060-2328-43A5-AFB5-FB20C4B7FD1B}" srcOrd="1" destOrd="0" parTransId="{1B64C399-27F1-4F14-94B4-E7072EC10528}" sibTransId="{981C8D79-9712-4898-8034-E0AC105461CA}"/>
    <dgm:cxn modelId="{D3282DB4-D3C7-4F86-86A0-527E99B3191A}" type="presOf" srcId="{1DE73C02-5BA1-452F-B1CA-6A766BC0A0D8}" destId="{9E5776B4-BF8E-4BE3-8F57-9B18113BFA99}" srcOrd="0" destOrd="0" presId="urn:microsoft.com/office/officeart/2005/8/layout/vList2"/>
    <dgm:cxn modelId="{0F1997F1-A608-46A5-8A2B-F4A51798F15B}" type="presOf" srcId="{16489525-302C-4F34-9B77-2FBD432D2576}" destId="{94E5E9DF-4E27-47DA-9E48-1C8D6D1842DE}" srcOrd="0" destOrd="0" presId="urn:microsoft.com/office/officeart/2005/8/layout/vList2"/>
    <dgm:cxn modelId="{BCE22538-2E6C-4B5A-9E3D-3E8E62ED1098}" type="presParOf" srcId="{5827B428-1993-49BB-875B-762C1CE94F0C}" destId="{3D5736FA-DB77-460F-B9F6-7C52A834086C}" srcOrd="0" destOrd="0" presId="urn:microsoft.com/office/officeart/2005/8/layout/vList2"/>
    <dgm:cxn modelId="{52501D1D-246F-47FB-A5ED-D5C80E7E3260}" type="presParOf" srcId="{5827B428-1993-49BB-875B-762C1CE94F0C}" destId="{8ECE1A68-04D4-4F0A-9ED1-3AAB47B8C26F}" srcOrd="1" destOrd="0" presId="urn:microsoft.com/office/officeart/2005/8/layout/vList2"/>
    <dgm:cxn modelId="{522E9A17-42FA-44E7-A316-C65F9297680C}" type="presParOf" srcId="{5827B428-1993-49BB-875B-762C1CE94F0C}" destId="{92130C57-60B5-4193-A558-7F45DA6C3F4B}" srcOrd="2" destOrd="0" presId="urn:microsoft.com/office/officeart/2005/8/layout/vList2"/>
    <dgm:cxn modelId="{0C5E3C94-D6EE-407A-B916-7CB6AECBC705}" type="presParOf" srcId="{5827B428-1993-49BB-875B-762C1CE94F0C}" destId="{C74C552D-1E19-45B5-A75A-5B395FB12C6F}" srcOrd="3" destOrd="0" presId="urn:microsoft.com/office/officeart/2005/8/layout/vList2"/>
    <dgm:cxn modelId="{66B20E52-BCB2-46E9-81B9-4F1BDA862F4E}" type="presParOf" srcId="{5827B428-1993-49BB-875B-762C1CE94F0C}" destId="{94E5E9DF-4E27-47DA-9E48-1C8D6D1842DE}" srcOrd="4" destOrd="0" presId="urn:microsoft.com/office/officeart/2005/8/layout/vList2"/>
    <dgm:cxn modelId="{9057840D-6A74-4F2E-9E66-D96C703EFFC6}" type="presParOf" srcId="{5827B428-1993-49BB-875B-762C1CE94F0C}" destId="{450C21B6-3256-47C9-8ED0-591457E72071}" srcOrd="5" destOrd="0" presId="urn:microsoft.com/office/officeart/2005/8/layout/vList2"/>
    <dgm:cxn modelId="{15079058-8FD6-4681-9BE7-E242D84CC263}" type="presParOf" srcId="{5827B428-1993-49BB-875B-762C1CE94F0C}" destId="{9E5776B4-BF8E-4BE3-8F57-9B18113BFA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C65E30-8CEB-4170-98B7-3A6C52FD39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BD61B0F-3B5E-4802-AB45-133F87EE302C}">
      <dgm:prSet/>
      <dgm:spPr/>
      <dgm:t>
        <a:bodyPr/>
        <a:lstStyle/>
        <a:p>
          <a:r>
            <a:rPr lang="en-US"/>
            <a:t>Area 2: lymph symmetry, paradoxically inflamed or blocked </a:t>
          </a:r>
        </a:p>
      </dgm:t>
    </dgm:pt>
    <dgm:pt modelId="{75155EAF-76DA-4837-BB22-F77D99A6D1BD}" type="parTrans" cxnId="{DE4286AA-0DB2-440A-A38C-850687E5EAAF}">
      <dgm:prSet/>
      <dgm:spPr/>
      <dgm:t>
        <a:bodyPr/>
        <a:lstStyle/>
        <a:p>
          <a:endParaRPr lang="en-US"/>
        </a:p>
      </dgm:t>
    </dgm:pt>
    <dgm:pt modelId="{57BD0E3D-C8C9-4A89-B52E-39FF8E083832}" type="sibTrans" cxnId="{DE4286AA-0DB2-440A-A38C-850687E5EAAF}">
      <dgm:prSet/>
      <dgm:spPr/>
      <dgm:t>
        <a:bodyPr/>
        <a:lstStyle/>
        <a:p>
          <a:endParaRPr lang="en-US"/>
        </a:p>
      </dgm:t>
    </dgm:pt>
    <dgm:pt modelId="{149B152F-4E4E-4918-A662-4D74836C3245}">
      <dgm:prSet/>
      <dgm:spPr/>
      <dgm:t>
        <a:bodyPr/>
        <a:lstStyle/>
        <a:p>
          <a:r>
            <a:rPr lang="en-US"/>
            <a:t>Compare L5 with L6 (2</a:t>
          </a:r>
          <a:r>
            <a:rPr lang="en-US" baseline="30000"/>
            <a:t>nd</a:t>
          </a:r>
          <a:r>
            <a:rPr lang="en-US"/>
            <a:t> measurement) or L7 with L8 (1</a:t>
          </a:r>
          <a:r>
            <a:rPr lang="en-US" baseline="30000"/>
            <a:t>st</a:t>
          </a:r>
          <a:r>
            <a:rPr lang="en-US"/>
            <a:t> measurement) - does this tell you head or abdomen?</a:t>
          </a:r>
        </a:p>
      </dgm:t>
    </dgm:pt>
    <dgm:pt modelId="{878ACF8A-1B93-4BD1-82CF-A7198840B8B4}" type="parTrans" cxnId="{680D5588-2444-49C2-B5B8-717EC8B2E9B5}">
      <dgm:prSet/>
      <dgm:spPr/>
      <dgm:t>
        <a:bodyPr/>
        <a:lstStyle/>
        <a:p>
          <a:endParaRPr lang="en-US"/>
        </a:p>
      </dgm:t>
    </dgm:pt>
    <dgm:pt modelId="{2FCDF06E-10E5-408A-AF61-79C5B3B800A9}" type="sibTrans" cxnId="{680D5588-2444-49C2-B5B8-717EC8B2E9B5}">
      <dgm:prSet/>
      <dgm:spPr/>
      <dgm:t>
        <a:bodyPr/>
        <a:lstStyle/>
        <a:p>
          <a:endParaRPr lang="en-US"/>
        </a:p>
      </dgm:t>
    </dgm:pt>
    <dgm:pt modelId="{6D63EE28-475D-4ECC-8B40-73AFEB337F93}" type="pres">
      <dgm:prSet presAssocID="{ABC65E30-8CEB-4170-98B7-3A6C52FD39DC}" presName="linear" presStyleCnt="0">
        <dgm:presLayoutVars>
          <dgm:animLvl val="lvl"/>
          <dgm:resizeHandles val="exact"/>
        </dgm:presLayoutVars>
      </dgm:prSet>
      <dgm:spPr/>
    </dgm:pt>
    <dgm:pt modelId="{D6806BCD-ED6F-483F-B26A-F7211D85760F}" type="pres">
      <dgm:prSet presAssocID="{2BD61B0F-3B5E-4802-AB45-133F87EE302C}" presName="parentText" presStyleLbl="node1" presStyleIdx="0" presStyleCnt="2">
        <dgm:presLayoutVars>
          <dgm:chMax val="0"/>
          <dgm:bulletEnabled val="1"/>
        </dgm:presLayoutVars>
      </dgm:prSet>
      <dgm:spPr/>
    </dgm:pt>
    <dgm:pt modelId="{ADAD45DF-B336-4CA7-886C-5FDBD408BDD9}" type="pres">
      <dgm:prSet presAssocID="{57BD0E3D-C8C9-4A89-B52E-39FF8E083832}" presName="spacer" presStyleCnt="0"/>
      <dgm:spPr/>
    </dgm:pt>
    <dgm:pt modelId="{4BFF4B80-43EA-4820-8294-6F761074241F}" type="pres">
      <dgm:prSet presAssocID="{149B152F-4E4E-4918-A662-4D74836C3245}" presName="parentText" presStyleLbl="node1" presStyleIdx="1" presStyleCnt="2">
        <dgm:presLayoutVars>
          <dgm:chMax val="0"/>
          <dgm:bulletEnabled val="1"/>
        </dgm:presLayoutVars>
      </dgm:prSet>
      <dgm:spPr/>
    </dgm:pt>
  </dgm:ptLst>
  <dgm:cxnLst>
    <dgm:cxn modelId="{E8B5315E-90FA-478B-9242-F06152340E62}" type="presOf" srcId="{ABC65E30-8CEB-4170-98B7-3A6C52FD39DC}" destId="{6D63EE28-475D-4ECC-8B40-73AFEB337F93}" srcOrd="0" destOrd="0" presId="urn:microsoft.com/office/officeart/2005/8/layout/vList2"/>
    <dgm:cxn modelId="{BF4CF155-5C78-444A-A1A6-2C5FF2CEE6F8}" type="presOf" srcId="{2BD61B0F-3B5E-4802-AB45-133F87EE302C}" destId="{D6806BCD-ED6F-483F-B26A-F7211D85760F}" srcOrd="0" destOrd="0" presId="urn:microsoft.com/office/officeart/2005/8/layout/vList2"/>
    <dgm:cxn modelId="{680D5588-2444-49C2-B5B8-717EC8B2E9B5}" srcId="{ABC65E30-8CEB-4170-98B7-3A6C52FD39DC}" destId="{149B152F-4E4E-4918-A662-4D74836C3245}" srcOrd="1" destOrd="0" parTransId="{878ACF8A-1B93-4BD1-82CF-A7198840B8B4}" sibTransId="{2FCDF06E-10E5-408A-AF61-79C5B3B800A9}"/>
    <dgm:cxn modelId="{D1CA1DA9-0A92-461D-BC30-29835D3E5442}" type="presOf" srcId="{149B152F-4E4E-4918-A662-4D74836C3245}" destId="{4BFF4B80-43EA-4820-8294-6F761074241F}" srcOrd="0" destOrd="0" presId="urn:microsoft.com/office/officeart/2005/8/layout/vList2"/>
    <dgm:cxn modelId="{DE4286AA-0DB2-440A-A38C-850687E5EAAF}" srcId="{ABC65E30-8CEB-4170-98B7-3A6C52FD39DC}" destId="{2BD61B0F-3B5E-4802-AB45-133F87EE302C}" srcOrd="0" destOrd="0" parTransId="{75155EAF-76DA-4837-BB22-F77D99A6D1BD}" sibTransId="{57BD0E3D-C8C9-4A89-B52E-39FF8E083832}"/>
    <dgm:cxn modelId="{D0EA5847-DCE0-46EC-BA73-EA01FCFD7EFD}" type="presParOf" srcId="{6D63EE28-475D-4ECC-8B40-73AFEB337F93}" destId="{D6806BCD-ED6F-483F-B26A-F7211D85760F}" srcOrd="0" destOrd="0" presId="urn:microsoft.com/office/officeart/2005/8/layout/vList2"/>
    <dgm:cxn modelId="{ACA4345F-D419-40BF-9990-5E99120B483D}" type="presParOf" srcId="{6D63EE28-475D-4ECC-8B40-73AFEB337F93}" destId="{ADAD45DF-B336-4CA7-886C-5FDBD408BDD9}" srcOrd="1" destOrd="0" presId="urn:microsoft.com/office/officeart/2005/8/layout/vList2"/>
    <dgm:cxn modelId="{1F3D4FDC-E059-4507-9BD6-F7D87BE9A666}" type="presParOf" srcId="{6D63EE28-475D-4ECC-8B40-73AFEB337F93}" destId="{4BFF4B80-43EA-4820-8294-6F761074241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CEC7ED-84FA-4805-B4E2-1A645CC6E40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2D73099-9C77-4B26-B3E5-29C6C4608400}">
      <dgm:prSet/>
      <dgm:spPr/>
      <dgm:t>
        <a:bodyPr/>
        <a:lstStyle/>
        <a:p>
          <a:r>
            <a:rPr lang="en-US"/>
            <a:t>Area 3: Is the sternum rigid?</a:t>
          </a:r>
        </a:p>
      </dgm:t>
    </dgm:pt>
    <dgm:pt modelId="{D1848022-856D-4101-9953-F8131F7A9F77}" type="parTrans" cxnId="{490F2A00-6AA6-4F17-B9F7-E7461F111D54}">
      <dgm:prSet/>
      <dgm:spPr/>
      <dgm:t>
        <a:bodyPr/>
        <a:lstStyle/>
        <a:p>
          <a:endParaRPr lang="en-US"/>
        </a:p>
      </dgm:t>
    </dgm:pt>
    <dgm:pt modelId="{C971A572-534F-4DEC-8546-616944BE4FE5}" type="sibTrans" cxnId="{490F2A00-6AA6-4F17-B9F7-E7461F111D54}">
      <dgm:prSet/>
      <dgm:spPr/>
      <dgm:t>
        <a:bodyPr/>
        <a:lstStyle/>
        <a:p>
          <a:endParaRPr lang="en-US"/>
        </a:p>
      </dgm:t>
    </dgm:pt>
    <dgm:pt modelId="{12BF7A07-A460-4587-B076-36242AAE9819}">
      <dgm:prSet/>
      <dgm:spPr/>
      <dgm:t>
        <a:bodyPr/>
        <a:lstStyle/>
        <a:p>
          <a:r>
            <a:rPr lang="en-US"/>
            <a:t>Look at the solar plexus: is there a major abdominal problem?</a:t>
          </a:r>
        </a:p>
      </dgm:t>
    </dgm:pt>
    <dgm:pt modelId="{24ADD0CA-7B80-46C7-B89D-02526EED157E}" type="parTrans" cxnId="{74B9212E-B538-4F30-B12F-38C0B01CB573}">
      <dgm:prSet/>
      <dgm:spPr/>
      <dgm:t>
        <a:bodyPr/>
        <a:lstStyle/>
        <a:p>
          <a:endParaRPr lang="en-US"/>
        </a:p>
      </dgm:t>
    </dgm:pt>
    <dgm:pt modelId="{051CCE0B-48EE-4929-87ED-8789068D9FC1}" type="sibTrans" cxnId="{74B9212E-B538-4F30-B12F-38C0B01CB573}">
      <dgm:prSet/>
      <dgm:spPr/>
      <dgm:t>
        <a:bodyPr/>
        <a:lstStyle/>
        <a:p>
          <a:endParaRPr lang="en-US"/>
        </a:p>
      </dgm:t>
    </dgm:pt>
    <dgm:pt modelId="{CDB16397-96FE-421D-84C9-C395881BD01A}">
      <dgm:prSet/>
      <dgm:spPr/>
      <dgm:t>
        <a:bodyPr/>
        <a:lstStyle/>
        <a:p>
          <a:r>
            <a:rPr lang="en-US"/>
            <a:t>Look at the dental thermogram. Does anything look unusual?</a:t>
          </a:r>
        </a:p>
      </dgm:t>
    </dgm:pt>
    <dgm:pt modelId="{9EBD2003-5F38-43A0-80D0-ED6B95D52175}" type="parTrans" cxnId="{598DC007-1A4C-414D-913A-C4DFFEE9F9FF}">
      <dgm:prSet/>
      <dgm:spPr/>
      <dgm:t>
        <a:bodyPr/>
        <a:lstStyle/>
        <a:p>
          <a:endParaRPr lang="en-US"/>
        </a:p>
      </dgm:t>
    </dgm:pt>
    <dgm:pt modelId="{F80FA544-4FC6-4853-B5B4-F697BD804B6C}" type="sibTrans" cxnId="{598DC007-1A4C-414D-913A-C4DFFEE9F9FF}">
      <dgm:prSet/>
      <dgm:spPr/>
      <dgm:t>
        <a:bodyPr/>
        <a:lstStyle/>
        <a:p>
          <a:endParaRPr lang="en-US"/>
        </a:p>
      </dgm:t>
    </dgm:pt>
    <dgm:pt modelId="{4677CCC8-913D-45AE-9129-5C2E075D0C9B}" type="pres">
      <dgm:prSet presAssocID="{F0CEC7ED-84FA-4805-B4E2-1A645CC6E401}" presName="linear" presStyleCnt="0">
        <dgm:presLayoutVars>
          <dgm:animLvl val="lvl"/>
          <dgm:resizeHandles val="exact"/>
        </dgm:presLayoutVars>
      </dgm:prSet>
      <dgm:spPr/>
    </dgm:pt>
    <dgm:pt modelId="{F14A7689-E187-415F-BAB0-F9EACD39F537}" type="pres">
      <dgm:prSet presAssocID="{C2D73099-9C77-4B26-B3E5-29C6C4608400}" presName="parentText" presStyleLbl="node1" presStyleIdx="0" presStyleCnt="3">
        <dgm:presLayoutVars>
          <dgm:chMax val="0"/>
          <dgm:bulletEnabled val="1"/>
        </dgm:presLayoutVars>
      </dgm:prSet>
      <dgm:spPr/>
    </dgm:pt>
    <dgm:pt modelId="{1DBB5734-6578-4A8E-84D0-4A3F329CBC36}" type="pres">
      <dgm:prSet presAssocID="{C971A572-534F-4DEC-8546-616944BE4FE5}" presName="spacer" presStyleCnt="0"/>
      <dgm:spPr/>
    </dgm:pt>
    <dgm:pt modelId="{4E536B02-9FE9-4DCC-AA54-41E04FBD41C7}" type="pres">
      <dgm:prSet presAssocID="{12BF7A07-A460-4587-B076-36242AAE9819}" presName="parentText" presStyleLbl="node1" presStyleIdx="1" presStyleCnt="3">
        <dgm:presLayoutVars>
          <dgm:chMax val="0"/>
          <dgm:bulletEnabled val="1"/>
        </dgm:presLayoutVars>
      </dgm:prSet>
      <dgm:spPr/>
    </dgm:pt>
    <dgm:pt modelId="{4DAB3297-322A-4F7C-A488-CCCB8896DBCB}" type="pres">
      <dgm:prSet presAssocID="{051CCE0B-48EE-4929-87ED-8789068D9FC1}" presName="spacer" presStyleCnt="0"/>
      <dgm:spPr/>
    </dgm:pt>
    <dgm:pt modelId="{247A5643-173C-4750-94A9-0419D419A8F4}" type="pres">
      <dgm:prSet presAssocID="{CDB16397-96FE-421D-84C9-C395881BD01A}" presName="parentText" presStyleLbl="node1" presStyleIdx="2" presStyleCnt="3">
        <dgm:presLayoutVars>
          <dgm:chMax val="0"/>
          <dgm:bulletEnabled val="1"/>
        </dgm:presLayoutVars>
      </dgm:prSet>
      <dgm:spPr/>
    </dgm:pt>
  </dgm:ptLst>
  <dgm:cxnLst>
    <dgm:cxn modelId="{490F2A00-6AA6-4F17-B9F7-E7461F111D54}" srcId="{F0CEC7ED-84FA-4805-B4E2-1A645CC6E401}" destId="{C2D73099-9C77-4B26-B3E5-29C6C4608400}" srcOrd="0" destOrd="0" parTransId="{D1848022-856D-4101-9953-F8131F7A9F77}" sibTransId="{C971A572-534F-4DEC-8546-616944BE4FE5}"/>
    <dgm:cxn modelId="{598DC007-1A4C-414D-913A-C4DFFEE9F9FF}" srcId="{F0CEC7ED-84FA-4805-B4E2-1A645CC6E401}" destId="{CDB16397-96FE-421D-84C9-C395881BD01A}" srcOrd="2" destOrd="0" parTransId="{9EBD2003-5F38-43A0-80D0-ED6B95D52175}" sibTransId="{F80FA544-4FC6-4853-B5B4-F697BD804B6C}"/>
    <dgm:cxn modelId="{74B9212E-B538-4F30-B12F-38C0B01CB573}" srcId="{F0CEC7ED-84FA-4805-B4E2-1A645CC6E401}" destId="{12BF7A07-A460-4587-B076-36242AAE9819}" srcOrd="1" destOrd="0" parTransId="{24ADD0CA-7B80-46C7-B89D-02526EED157E}" sibTransId="{051CCE0B-48EE-4929-87ED-8789068D9FC1}"/>
    <dgm:cxn modelId="{35780F31-3A35-4AF2-ABEE-D0290B6F2E4B}" type="presOf" srcId="{F0CEC7ED-84FA-4805-B4E2-1A645CC6E401}" destId="{4677CCC8-913D-45AE-9129-5C2E075D0C9B}" srcOrd="0" destOrd="0" presId="urn:microsoft.com/office/officeart/2005/8/layout/vList2"/>
    <dgm:cxn modelId="{2DE70C5F-DEC0-44E3-9C88-738FEECD74CC}" type="presOf" srcId="{CDB16397-96FE-421D-84C9-C395881BD01A}" destId="{247A5643-173C-4750-94A9-0419D419A8F4}" srcOrd="0" destOrd="0" presId="urn:microsoft.com/office/officeart/2005/8/layout/vList2"/>
    <dgm:cxn modelId="{3E493B6E-A8D1-403A-B64F-AB2F0FAB6CBB}" type="presOf" srcId="{12BF7A07-A460-4587-B076-36242AAE9819}" destId="{4E536B02-9FE9-4DCC-AA54-41E04FBD41C7}" srcOrd="0" destOrd="0" presId="urn:microsoft.com/office/officeart/2005/8/layout/vList2"/>
    <dgm:cxn modelId="{1133528C-BF0D-4BF2-8118-BFF44619D02A}" type="presOf" srcId="{C2D73099-9C77-4B26-B3E5-29C6C4608400}" destId="{F14A7689-E187-415F-BAB0-F9EACD39F537}" srcOrd="0" destOrd="0" presId="urn:microsoft.com/office/officeart/2005/8/layout/vList2"/>
    <dgm:cxn modelId="{5D224F5A-0BBA-42A5-B745-EB4DAC88D0CC}" type="presParOf" srcId="{4677CCC8-913D-45AE-9129-5C2E075D0C9B}" destId="{F14A7689-E187-415F-BAB0-F9EACD39F537}" srcOrd="0" destOrd="0" presId="urn:microsoft.com/office/officeart/2005/8/layout/vList2"/>
    <dgm:cxn modelId="{1856589D-B4F6-4FEF-92AB-F2087C562A04}" type="presParOf" srcId="{4677CCC8-913D-45AE-9129-5C2E075D0C9B}" destId="{1DBB5734-6578-4A8E-84D0-4A3F329CBC36}" srcOrd="1" destOrd="0" presId="urn:microsoft.com/office/officeart/2005/8/layout/vList2"/>
    <dgm:cxn modelId="{805A9897-4BCB-40D3-B226-6CF52DC6BEA2}" type="presParOf" srcId="{4677CCC8-913D-45AE-9129-5C2E075D0C9B}" destId="{4E536B02-9FE9-4DCC-AA54-41E04FBD41C7}" srcOrd="2" destOrd="0" presId="urn:microsoft.com/office/officeart/2005/8/layout/vList2"/>
    <dgm:cxn modelId="{FA5D3685-73D3-4EF9-B239-0B7F70BB0F54}" type="presParOf" srcId="{4677CCC8-913D-45AE-9129-5C2E075D0C9B}" destId="{4DAB3297-322A-4F7C-A488-CCCB8896DBCB}" srcOrd="3" destOrd="0" presId="urn:microsoft.com/office/officeart/2005/8/layout/vList2"/>
    <dgm:cxn modelId="{3BA1844A-2C0E-4F5B-B8B8-311D16F7CC99}" type="presParOf" srcId="{4677CCC8-913D-45AE-9129-5C2E075D0C9B}" destId="{247A5643-173C-4750-94A9-0419D419A8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9288-33D4-44B5-ADFA-86A8B85A0984}">
      <dsp:nvSpPr>
        <dsp:cNvPr id="0" name=""/>
        <dsp:cNvSpPr/>
      </dsp:nvSpPr>
      <dsp:spPr>
        <a:xfrm>
          <a:off x="2100" y="298361"/>
          <a:ext cx="4904785" cy="286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067E2-E270-4A14-9A0B-1DA1C500A01B}">
      <dsp:nvSpPr>
        <dsp:cNvPr id="0" name=""/>
        <dsp:cNvSpPr/>
      </dsp:nvSpPr>
      <dsp:spPr>
        <a:xfrm>
          <a:off x="503670" y="774853"/>
          <a:ext cx="4904785" cy="286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The average temperature value (T-total A 1-6) of patients of various age groups falls between 33.0 C. (80 Y/O) and 34.3 C. (10 Y/O).</a:t>
          </a:r>
        </a:p>
      </dsp:txBody>
      <dsp:txXfrm>
        <a:off x="587626" y="858809"/>
        <a:ext cx="4736873" cy="2698562"/>
      </dsp:txXfrm>
    </dsp:sp>
    <dsp:sp modelId="{DEFAC060-F4D2-4624-A8D0-950A8BDB436B}">
      <dsp:nvSpPr>
        <dsp:cNvPr id="0" name=""/>
        <dsp:cNvSpPr/>
      </dsp:nvSpPr>
      <dsp:spPr>
        <a:xfrm>
          <a:off x="5910026" y="298361"/>
          <a:ext cx="4514132" cy="286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4E9B5-990A-4A64-8BE8-90F18EE2887B}">
      <dsp:nvSpPr>
        <dsp:cNvPr id="0" name=""/>
        <dsp:cNvSpPr/>
      </dsp:nvSpPr>
      <dsp:spPr>
        <a:xfrm>
          <a:off x="6411596" y="774853"/>
          <a:ext cx="4514132" cy="286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VI express the relation between the actual temperature and the statistical temperature </a:t>
          </a:r>
          <a:r>
            <a:rPr lang="en-US" sz="2900" u="sng" kern="1200"/>
            <a:t>according to age groups</a:t>
          </a:r>
          <a:r>
            <a:rPr lang="en-US" sz="2900" kern="1200"/>
            <a:t>.</a:t>
          </a:r>
        </a:p>
      </dsp:txBody>
      <dsp:txXfrm>
        <a:off x="6495552" y="858809"/>
        <a:ext cx="4346220" cy="2698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5224-F240-41EF-9F57-B13EFB8D3B5E}">
      <dsp:nvSpPr>
        <dsp:cNvPr id="0" name=""/>
        <dsp:cNvSpPr/>
      </dsp:nvSpPr>
      <dsp:spPr>
        <a:xfrm>
          <a:off x="0" y="54154"/>
          <a:ext cx="5163238"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Look at the breast thermogram. Are there hot spots or rigid areas?</a:t>
          </a:r>
        </a:p>
      </dsp:txBody>
      <dsp:txXfrm>
        <a:off x="50489" y="104643"/>
        <a:ext cx="5062260" cy="933302"/>
      </dsp:txXfrm>
    </dsp:sp>
    <dsp:sp modelId="{9B7322C4-6EA6-4C57-A5CE-EF78B1D0CB5F}">
      <dsp:nvSpPr>
        <dsp:cNvPr id="0" name=""/>
        <dsp:cNvSpPr/>
      </dsp:nvSpPr>
      <dsp:spPr>
        <a:xfrm>
          <a:off x="0" y="1163314"/>
          <a:ext cx="5163238" cy="10342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Mamma R – L asymmetry &gt; 0.7 C.?</a:t>
          </a:r>
        </a:p>
      </dsp:txBody>
      <dsp:txXfrm>
        <a:off x="50489" y="1213803"/>
        <a:ext cx="5062260" cy="933302"/>
      </dsp:txXfrm>
    </dsp:sp>
    <dsp:sp modelId="{FA0001B7-CB03-44E0-97B3-5AF08BEC5AD2}">
      <dsp:nvSpPr>
        <dsp:cNvPr id="0" name=""/>
        <dsp:cNvSpPr/>
      </dsp:nvSpPr>
      <dsp:spPr>
        <a:xfrm>
          <a:off x="0" y="2272475"/>
          <a:ext cx="5163238" cy="10342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Chest R – L asymmetry &gt; 0.5 C.?</a:t>
          </a:r>
        </a:p>
      </dsp:txBody>
      <dsp:txXfrm>
        <a:off x="50489" y="2322964"/>
        <a:ext cx="5062260" cy="933302"/>
      </dsp:txXfrm>
    </dsp:sp>
    <dsp:sp modelId="{EB5E95B1-2174-4CBF-AA2E-139893FD4978}">
      <dsp:nvSpPr>
        <dsp:cNvPr id="0" name=""/>
        <dsp:cNvSpPr/>
      </dsp:nvSpPr>
      <dsp:spPr>
        <a:xfrm>
          <a:off x="0" y="3306755"/>
          <a:ext cx="5163238"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dirty="0">
              <a:solidFill>
                <a:schemeClr val="bg1"/>
              </a:solidFill>
            </a:rPr>
            <a:t>Does it correlate chest asymmetry, pectoris asymmetry sternum regulation, ovary readings?</a:t>
          </a:r>
        </a:p>
      </dsp:txBody>
      <dsp:txXfrm>
        <a:off x="0" y="3306755"/>
        <a:ext cx="5163238" cy="914940"/>
      </dsp:txXfrm>
    </dsp:sp>
    <dsp:sp modelId="{B1B242AB-A5FD-4D5C-8D87-11D0D719EF31}">
      <dsp:nvSpPr>
        <dsp:cNvPr id="0" name=""/>
        <dsp:cNvSpPr/>
      </dsp:nvSpPr>
      <dsp:spPr>
        <a:xfrm>
          <a:off x="0" y="4221695"/>
          <a:ext cx="5163238"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Now look at thermogram comprehensively</a:t>
          </a:r>
        </a:p>
      </dsp:txBody>
      <dsp:txXfrm>
        <a:off x="50489" y="4272184"/>
        <a:ext cx="5062260"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A382C-05E9-4FD7-A7CD-20E1919CDD98}">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FCDDD-6920-4CD0-9E0D-A0B34270953E}">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Sternum</a:t>
          </a:r>
        </a:p>
      </dsp:txBody>
      <dsp:txXfrm>
        <a:off x="0" y="623"/>
        <a:ext cx="6492875" cy="729164"/>
      </dsp:txXfrm>
    </dsp:sp>
    <dsp:sp modelId="{F2AAAD56-9407-4393-86ED-5DCBB1353A96}">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E36761-1E31-4B88-B5F0-13854259D750}">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Pectoris right</a:t>
          </a:r>
        </a:p>
      </dsp:txBody>
      <dsp:txXfrm>
        <a:off x="0" y="729788"/>
        <a:ext cx="6492875" cy="729164"/>
      </dsp:txXfrm>
    </dsp:sp>
    <dsp:sp modelId="{4ED821B6-A1CA-4BE0-95A3-58B4B0404625}">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20F1E3-2E93-440E-8F1F-E6F7C3C10A59}">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Pectoris left</a:t>
          </a:r>
        </a:p>
      </dsp:txBody>
      <dsp:txXfrm>
        <a:off x="0" y="1458952"/>
        <a:ext cx="6492875" cy="729164"/>
      </dsp:txXfrm>
    </dsp:sp>
    <dsp:sp modelId="{AE6422F3-3793-4F91-AECF-7CE2FFF5E4AA}">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B1B49-59EB-4441-912E-F0E6BE3D38D2}">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Intercostal right IC1</a:t>
          </a:r>
        </a:p>
      </dsp:txBody>
      <dsp:txXfrm>
        <a:off x="0" y="2188117"/>
        <a:ext cx="6492875" cy="729164"/>
      </dsp:txXfrm>
    </dsp:sp>
    <dsp:sp modelId="{0C042FA2-4F8A-4BA4-B6BC-359072DC4FD1}">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A5212-53E0-49AB-83FF-06F1B60E90ED}">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Intercostal left IC2</a:t>
          </a:r>
        </a:p>
      </dsp:txBody>
      <dsp:txXfrm>
        <a:off x="0" y="2917282"/>
        <a:ext cx="6492875" cy="729164"/>
      </dsp:txXfrm>
    </dsp:sp>
    <dsp:sp modelId="{41A42A80-C5C9-4CF7-911E-D50D4E991EED}">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748C5-89AA-4E1F-B7D4-6E302284F675}">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Intercostal right IC3</a:t>
          </a:r>
        </a:p>
      </dsp:txBody>
      <dsp:txXfrm>
        <a:off x="0" y="3646447"/>
        <a:ext cx="6492875" cy="729164"/>
      </dsp:txXfrm>
    </dsp:sp>
    <dsp:sp modelId="{3BBBD9B7-3A63-44E6-9D02-F0654D9A86D1}">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83458-5445-451F-88F3-A41F79A6B1DF}">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Intercostal left IC4 - cardiac</a:t>
          </a:r>
        </a:p>
      </dsp:txBody>
      <dsp:txXfrm>
        <a:off x="0" y="4375611"/>
        <a:ext cx="6492875" cy="729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B539-967F-4293-8EDE-DEEEFB7037FA}">
      <dsp:nvSpPr>
        <dsp:cNvPr id="0" name=""/>
        <dsp:cNvSpPr/>
      </dsp:nvSpPr>
      <dsp:spPr>
        <a:xfrm>
          <a:off x="0" y="656097"/>
          <a:ext cx="5163238"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Cold Stomach!!</a:t>
          </a:r>
        </a:p>
      </dsp:txBody>
      <dsp:txXfrm>
        <a:off x="62055" y="718152"/>
        <a:ext cx="5039128" cy="1147095"/>
      </dsp:txXfrm>
    </dsp:sp>
    <dsp:sp modelId="{41B88430-82DF-495C-B9A7-A64B012D210F}">
      <dsp:nvSpPr>
        <dsp:cNvPr id="0" name=""/>
        <dsp:cNvSpPr/>
      </dsp:nvSpPr>
      <dsp:spPr>
        <a:xfrm>
          <a:off x="0" y="2019462"/>
          <a:ext cx="5163238" cy="127120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Coldest 2</a:t>
          </a:r>
          <a:r>
            <a:rPr lang="en-US" sz="3200" kern="1200" baseline="30000"/>
            <a:t>nd </a:t>
          </a:r>
          <a:r>
            <a:rPr lang="en-US" sz="3200" kern="1200"/>
            <a:t>measurement in area 4 stomach point </a:t>
          </a:r>
        </a:p>
      </dsp:txBody>
      <dsp:txXfrm>
        <a:off x="62055" y="2081517"/>
        <a:ext cx="5039128" cy="1147095"/>
      </dsp:txXfrm>
    </dsp:sp>
    <dsp:sp modelId="{6B594F87-4DF7-408B-8DDF-A8ED6941BB5C}">
      <dsp:nvSpPr>
        <dsp:cNvPr id="0" name=""/>
        <dsp:cNvSpPr/>
      </dsp:nvSpPr>
      <dsp:spPr>
        <a:xfrm>
          <a:off x="0" y="3382827"/>
          <a:ext cx="5163238" cy="12712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This may accompany RI &lt;1.0 in area 4. – “toxic stress”</a:t>
          </a:r>
        </a:p>
      </dsp:txBody>
      <dsp:txXfrm>
        <a:off x="62055" y="3444882"/>
        <a:ext cx="5039128"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ED5B1-38B7-4846-90D8-23EFAC814929}">
      <dsp:nvSpPr>
        <dsp:cNvPr id="0" name=""/>
        <dsp:cNvSpPr/>
      </dsp:nvSpPr>
      <dsp:spPr>
        <a:xfrm>
          <a:off x="0" y="1822"/>
          <a:ext cx="5163238" cy="17603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Dental Points like head points should increase in temperature</a:t>
          </a:r>
        </a:p>
      </dsp:txBody>
      <dsp:txXfrm>
        <a:off x="85935" y="87757"/>
        <a:ext cx="4991368" cy="1588511"/>
      </dsp:txXfrm>
    </dsp:sp>
    <dsp:sp modelId="{E1E2838C-A6A1-4C99-BC26-69CD7D5DE6AF}">
      <dsp:nvSpPr>
        <dsp:cNvPr id="0" name=""/>
        <dsp:cNvSpPr/>
      </dsp:nvSpPr>
      <dsp:spPr>
        <a:xfrm>
          <a:off x="0" y="1746149"/>
          <a:ext cx="5163238" cy="176038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Look for Rigid Quadrants</a:t>
          </a:r>
        </a:p>
      </dsp:txBody>
      <dsp:txXfrm>
        <a:off x="85935" y="1832084"/>
        <a:ext cx="4991368" cy="1588511"/>
      </dsp:txXfrm>
    </dsp:sp>
    <dsp:sp modelId="{D0183B4E-8100-49DB-A63A-4B324A23541F}">
      <dsp:nvSpPr>
        <dsp:cNvPr id="0" name=""/>
        <dsp:cNvSpPr/>
      </dsp:nvSpPr>
      <dsp:spPr>
        <a:xfrm>
          <a:off x="0" y="3547926"/>
          <a:ext cx="5163238" cy="176038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It has been found that when 3-4 quadrants have more than 15% rigid regulation in the RP, there is a mercury amalgam issue.</a:t>
          </a:r>
        </a:p>
      </dsp:txBody>
      <dsp:txXfrm>
        <a:off x="85935" y="3633861"/>
        <a:ext cx="4991368" cy="158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95197-E00D-4188-A15A-AEDB84E11200}">
      <dsp:nvSpPr>
        <dsp:cNvPr id="0" name=""/>
        <dsp:cNvSpPr/>
      </dsp:nvSpPr>
      <dsp:spPr>
        <a:xfrm>
          <a:off x="0" y="35052"/>
          <a:ext cx="5163238" cy="1700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 the beginning: Give yourself at least 20 – 30 minutes to interpret the CRT.</a:t>
          </a:r>
        </a:p>
      </dsp:txBody>
      <dsp:txXfrm>
        <a:off x="83016" y="118068"/>
        <a:ext cx="4997206" cy="1534563"/>
      </dsp:txXfrm>
    </dsp:sp>
    <dsp:sp modelId="{3FD78BF1-3E78-4DF7-BA7C-087E05D9DD36}">
      <dsp:nvSpPr>
        <dsp:cNvPr id="0" name=""/>
        <dsp:cNvSpPr/>
      </dsp:nvSpPr>
      <dsp:spPr>
        <a:xfrm>
          <a:off x="0" y="1804767"/>
          <a:ext cx="5163238" cy="17005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Better to interpret the findings during a break or at the end of the day away from other distractions or time pressures.</a:t>
          </a:r>
        </a:p>
      </dsp:txBody>
      <dsp:txXfrm>
        <a:off x="83016" y="1887783"/>
        <a:ext cx="4997206" cy="1534563"/>
      </dsp:txXfrm>
    </dsp:sp>
    <dsp:sp modelId="{7272C8A0-0B7E-4166-A848-866A8CA3625A}">
      <dsp:nvSpPr>
        <dsp:cNvPr id="0" name=""/>
        <dsp:cNvSpPr/>
      </dsp:nvSpPr>
      <dsp:spPr>
        <a:xfrm>
          <a:off x="0" y="3574482"/>
          <a:ext cx="5163238" cy="1700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Later on, look at it again a second time</a:t>
          </a:r>
        </a:p>
      </dsp:txBody>
      <dsp:txXfrm>
        <a:off x="83016" y="3657498"/>
        <a:ext cx="4997206" cy="1534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ADA2-B898-440B-96C8-DBCCFE00D971}">
      <dsp:nvSpPr>
        <dsp:cNvPr id="0" name=""/>
        <dsp:cNvSpPr/>
      </dsp:nvSpPr>
      <dsp:spPr>
        <a:xfrm>
          <a:off x="0" y="62615"/>
          <a:ext cx="516323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Base line – T-total value of A 1-6</a:t>
          </a:r>
        </a:p>
      </dsp:txBody>
      <dsp:txXfrm>
        <a:off x="32784" y="95399"/>
        <a:ext cx="5097670" cy="606012"/>
      </dsp:txXfrm>
    </dsp:sp>
    <dsp:sp modelId="{812A38BD-1084-4EA2-9819-0C527A765777}">
      <dsp:nvSpPr>
        <dsp:cNvPr id="0" name=""/>
        <dsp:cNvSpPr/>
      </dsp:nvSpPr>
      <dsp:spPr>
        <a:xfrm>
          <a:off x="0" y="814835"/>
          <a:ext cx="5163238" cy="67158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Is it above or below norm (VI)?</a:t>
          </a:r>
        </a:p>
      </dsp:txBody>
      <dsp:txXfrm>
        <a:off x="32784" y="847619"/>
        <a:ext cx="5097670" cy="606012"/>
      </dsp:txXfrm>
    </dsp:sp>
    <dsp:sp modelId="{DB53D7D5-D652-47F1-85FB-F87E6DFF058D}">
      <dsp:nvSpPr>
        <dsp:cNvPr id="0" name=""/>
        <dsp:cNvSpPr/>
      </dsp:nvSpPr>
      <dsp:spPr>
        <a:xfrm>
          <a:off x="0" y="1567055"/>
          <a:ext cx="5163238" cy="6715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Physical Indices</a:t>
          </a:r>
        </a:p>
      </dsp:txBody>
      <dsp:txXfrm>
        <a:off x="32784" y="1599839"/>
        <a:ext cx="5097670" cy="606012"/>
      </dsp:txXfrm>
    </dsp:sp>
    <dsp:sp modelId="{A3E1D257-D2E6-4378-84CA-A5DBFBA2504F}">
      <dsp:nvSpPr>
        <dsp:cNvPr id="0" name=""/>
        <dsp:cNvSpPr/>
      </dsp:nvSpPr>
      <dsp:spPr>
        <a:xfrm>
          <a:off x="0" y="2319275"/>
          <a:ext cx="5163238" cy="6715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Side Differences</a:t>
          </a:r>
        </a:p>
      </dsp:txBody>
      <dsp:txXfrm>
        <a:off x="32784" y="2352059"/>
        <a:ext cx="5097670" cy="606012"/>
      </dsp:txXfrm>
    </dsp:sp>
    <dsp:sp modelId="{3AA20D17-5375-4729-B608-12FDB4AE4D65}">
      <dsp:nvSpPr>
        <dsp:cNvPr id="0" name=""/>
        <dsp:cNvSpPr/>
      </dsp:nvSpPr>
      <dsp:spPr>
        <a:xfrm>
          <a:off x="0" y="3071495"/>
          <a:ext cx="5163238" cy="6715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Chaos Indices</a:t>
          </a:r>
        </a:p>
      </dsp:txBody>
      <dsp:txXfrm>
        <a:off x="32784" y="3104279"/>
        <a:ext cx="5097670" cy="606012"/>
      </dsp:txXfrm>
    </dsp:sp>
    <dsp:sp modelId="{D43B40E9-7530-488B-B4F4-4864A2745144}">
      <dsp:nvSpPr>
        <dsp:cNvPr id="0" name=""/>
        <dsp:cNvSpPr/>
      </dsp:nvSpPr>
      <dsp:spPr>
        <a:xfrm>
          <a:off x="0" y="3823715"/>
          <a:ext cx="5163238" cy="67158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Reaction Indices</a:t>
          </a:r>
        </a:p>
      </dsp:txBody>
      <dsp:txXfrm>
        <a:off x="32784" y="3856499"/>
        <a:ext cx="5097670" cy="606012"/>
      </dsp:txXfrm>
    </dsp:sp>
    <dsp:sp modelId="{D77A0F7E-3711-47A8-892E-31473C9AF877}">
      <dsp:nvSpPr>
        <dsp:cNvPr id="0" name=""/>
        <dsp:cNvSpPr/>
      </dsp:nvSpPr>
      <dsp:spPr>
        <a:xfrm>
          <a:off x="0" y="4575935"/>
          <a:ext cx="5163238" cy="671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Reaction (Regulation) Profile</a:t>
          </a:r>
        </a:p>
      </dsp:txBody>
      <dsp:txXfrm>
        <a:off x="32784" y="4608719"/>
        <a:ext cx="5097670" cy="606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736FA-DB77-460F-B9F6-7C52A834086C}">
      <dsp:nvSpPr>
        <dsp:cNvPr id="0" name=""/>
        <dsp:cNvSpPr/>
      </dsp:nvSpPr>
      <dsp:spPr>
        <a:xfrm>
          <a:off x="0" y="477036"/>
          <a:ext cx="5163238"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Nasal root – circulation status</a:t>
          </a:r>
        </a:p>
      </dsp:txBody>
      <dsp:txXfrm>
        <a:off x="50420" y="527456"/>
        <a:ext cx="5062398" cy="932014"/>
      </dsp:txXfrm>
    </dsp:sp>
    <dsp:sp modelId="{92130C57-60B5-4193-A558-7F45DA6C3F4B}">
      <dsp:nvSpPr>
        <dsp:cNvPr id="0" name=""/>
        <dsp:cNvSpPr/>
      </dsp:nvSpPr>
      <dsp:spPr>
        <a:xfrm>
          <a:off x="0" y="1584770"/>
          <a:ext cx="5163238" cy="103285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Cubital fossae – blockage? sidedness? systemic inflammation?</a:t>
          </a:r>
        </a:p>
      </dsp:txBody>
      <dsp:txXfrm>
        <a:off x="50420" y="1635190"/>
        <a:ext cx="5062398" cy="932014"/>
      </dsp:txXfrm>
    </dsp:sp>
    <dsp:sp modelId="{94E5E9DF-4E27-47DA-9E48-1C8D6D1842DE}">
      <dsp:nvSpPr>
        <dsp:cNvPr id="0" name=""/>
        <dsp:cNvSpPr/>
      </dsp:nvSpPr>
      <dsp:spPr>
        <a:xfrm>
          <a:off x="0" y="2692505"/>
          <a:ext cx="5163238" cy="103285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Area 1: brain symmetry, above baseline? Warming? </a:t>
          </a:r>
        </a:p>
      </dsp:txBody>
      <dsp:txXfrm>
        <a:off x="50420" y="2742925"/>
        <a:ext cx="5062398" cy="932014"/>
      </dsp:txXfrm>
    </dsp:sp>
    <dsp:sp modelId="{9E5776B4-BF8E-4BE3-8F57-9B18113BFA99}">
      <dsp:nvSpPr>
        <dsp:cNvPr id="0" name=""/>
        <dsp:cNvSpPr/>
      </dsp:nvSpPr>
      <dsp:spPr>
        <a:xfrm>
          <a:off x="0" y="3800239"/>
          <a:ext cx="5163238" cy="10328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Sinus symmetry, excessively cold or inflammatory? </a:t>
          </a:r>
        </a:p>
      </dsp:txBody>
      <dsp:txXfrm>
        <a:off x="50420" y="3850659"/>
        <a:ext cx="5062398" cy="9320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6BCD-ED6F-483F-B26A-F7211D85760F}">
      <dsp:nvSpPr>
        <dsp:cNvPr id="0" name=""/>
        <dsp:cNvSpPr/>
      </dsp:nvSpPr>
      <dsp:spPr>
        <a:xfrm>
          <a:off x="0" y="498186"/>
          <a:ext cx="5163238" cy="21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Area 2: lymph symmetry, paradoxically inflamed or blocked </a:t>
          </a:r>
        </a:p>
      </dsp:txBody>
      <dsp:txXfrm>
        <a:off x="103181" y="601367"/>
        <a:ext cx="4956876" cy="1907316"/>
      </dsp:txXfrm>
    </dsp:sp>
    <dsp:sp modelId="{4BFF4B80-43EA-4820-8294-6F761074241F}">
      <dsp:nvSpPr>
        <dsp:cNvPr id="0" name=""/>
        <dsp:cNvSpPr/>
      </dsp:nvSpPr>
      <dsp:spPr>
        <a:xfrm>
          <a:off x="0" y="2698265"/>
          <a:ext cx="5163238" cy="21136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Compare L5 with L6 (2</a:t>
          </a:r>
          <a:r>
            <a:rPr lang="en-US" sz="3000" kern="1200" baseline="30000"/>
            <a:t>nd</a:t>
          </a:r>
          <a:r>
            <a:rPr lang="en-US" sz="3000" kern="1200"/>
            <a:t> measurement) or L7 with L8 (1</a:t>
          </a:r>
          <a:r>
            <a:rPr lang="en-US" sz="3000" kern="1200" baseline="30000"/>
            <a:t>st</a:t>
          </a:r>
          <a:r>
            <a:rPr lang="en-US" sz="3000" kern="1200"/>
            <a:t> measurement) - does this tell you head or abdomen?</a:t>
          </a:r>
        </a:p>
      </dsp:txBody>
      <dsp:txXfrm>
        <a:off x="103181" y="2801446"/>
        <a:ext cx="4956876" cy="19073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A7689-E187-415F-BAB0-F9EACD39F537}">
      <dsp:nvSpPr>
        <dsp:cNvPr id="0" name=""/>
        <dsp:cNvSpPr/>
      </dsp:nvSpPr>
      <dsp:spPr>
        <a:xfrm>
          <a:off x="0" y="72725"/>
          <a:ext cx="5163238" cy="16639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Area 3: Is the sternum rigid?</a:t>
          </a:r>
        </a:p>
      </dsp:txBody>
      <dsp:txXfrm>
        <a:off x="81228" y="153953"/>
        <a:ext cx="5000782" cy="1501503"/>
      </dsp:txXfrm>
    </dsp:sp>
    <dsp:sp modelId="{4E536B02-9FE9-4DCC-AA54-41E04FBD41C7}">
      <dsp:nvSpPr>
        <dsp:cNvPr id="0" name=""/>
        <dsp:cNvSpPr/>
      </dsp:nvSpPr>
      <dsp:spPr>
        <a:xfrm>
          <a:off x="0" y="1823085"/>
          <a:ext cx="5163238" cy="16639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Look at the solar plexus: is there a major abdominal problem?</a:t>
          </a:r>
        </a:p>
      </dsp:txBody>
      <dsp:txXfrm>
        <a:off x="81228" y="1904313"/>
        <a:ext cx="5000782" cy="1501503"/>
      </dsp:txXfrm>
    </dsp:sp>
    <dsp:sp modelId="{247A5643-173C-4750-94A9-0419D419A8F4}">
      <dsp:nvSpPr>
        <dsp:cNvPr id="0" name=""/>
        <dsp:cNvSpPr/>
      </dsp:nvSpPr>
      <dsp:spPr>
        <a:xfrm>
          <a:off x="0" y="3573444"/>
          <a:ext cx="5163238" cy="16639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Look at the dental thermogram. Does anything look unusual?</a:t>
          </a:r>
        </a:p>
      </dsp:txBody>
      <dsp:txXfrm>
        <a:off x="81228" y="3654672"/>
        <a:ext cx="5000782" cy="1501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5763D-C493-4E51-AC72-FFDEBDD7CAA4}"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F9369-1E56-4FA3-A4AE-F3ADAF2280FC}" type="slidenum">
              <a:rPr lang="en-US" smtClean="0"/>
              <a:t>‹#›</a:t>
            </a:fld>
            <a:endParaRPr lang="en-US"/>
          </a:p>
        </p:txBody>
      </p:sp>
    </p:spTree>
    <p:extLst>
      <p:ext uri="{BB962C8B-B14F-4D97-AF65-F5344CB8AC3E}">
        <p14:creationId xmlns:p14="http://schemas.microsoft.com/office/powerpoint/2010/main" val="353175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FE875964-9BF9-4D45-9E01-A30E9FF037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a:extLst>
              <a:ext uri="{FF2B5EF4-FFF2-40B4-BE49-F238E27FC236}">
                <a16:creationId xmlns:a16="http://schemas.microsoft.com/office/drawing/2014/main" id="{16F45940-85CB-4165-B634-3E9208B4A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F498222-15F2-4FA4-9047-20E1E92827F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3B2CAF-2F7B-4D8F-B9CE-D6FA1C48DB9C}"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B454C221-3603-412E-A4C6-B7BE05646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FD2BF4B8-186C-4E9D-905C-0AA7F4F4AA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DF9D0D9E-D73C-4AE5-880F-5436B2B1B12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E68C6E-5E86-4F33-B6FD-A413C42C5952}"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9D936E64-E809-4D93-B6FC-BD7B2FA47D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a:extLst>
              <a:ext uri="{FF2B5EF4-FFF2-40B4-BE49-F238E27FC236}">
                <a16:creationId xmlns:a16="http://schemas.microsoft.com/office/drawing/2014/main" id="{632917E7-470F-4B8E-B594-CE640564C5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49E66C79-64BE-4C11-9D39-E42E1C9543C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6024C-F16B-4057-882D-008BCCE4939F}"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53A21150-2A57-4B19-90E4-4118EB311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a:extLst>
              <a:ext uri="{FF2B5EF4-FFF2-40B4-BE49-F238E27FC236}">
                <a16:creationId xmlns:a16="http://schemas.microsoft.com/office/drawing/2014/main" id="{C368001A-D516-484B-B56F-E94FD79C6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8CB47DCC-8915-4082-839C-795A8FCD8B6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105E41-D702-4AC6-8753-A45EB35BC272}"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5F65EEFD-ACB1-4088-AD01-8D737F5B3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EAF3D162-54E0-4989-93E3-64A56972F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6D8346DE-3CA0-46EC-B9B5-EC5E5E959FC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31CAF2-224E-4498-8D94-87B0275F14BF}"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C10A1624-6D5E-4BD8-B5E5-6F61FC146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F2F88204-7CC5-4B79-951D-CAECE12C8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7815B51A-2F12-4FDF-A618-34A8FB262E9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D74530-67F0-4BE8-8B92-3AF18020FFD6}"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BF7480A9-B611-4AE6-B837-BEE8B3FE9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a:extLst>
              <a:ext uri="{FF2B5EF4-FFF2-40B4-BE49-F238E27FC236}">
                <a16:creationId xmlns:a16="http://schemas.microsoft.com/office/drawing/2014/main" id="{1E2033BA-B753-4794-AB6C-5784D83C07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B4DB1BC8-4074-4D8F-B8C4-27708AF8F5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20B97E-26FB-4F03-8108-8BB61CC51E6B}"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a:extLst>
              <a:ext uri="{FF2B5EF4-FFF2-40B4-BE49-F238E27FC236}">
                <a16:creationId xmlns:a16="http://schemas.microsoft.com/office/drawing/2014/main" id="{F77F4FE6-760D-464A-B1FA-81AE426040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a:extLst>
              <a:ext uri="{FF2B5EF4-FFF2-40B4-BE49-F238E27FC236}">
                <a16:creationId xmlns:a16="http://schemas.microsoft.com/office/drawing/2014/main" id="{A8EF17A9-348D-4106-9B47-3200D37792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AD48F775-04AF-4548-89D3-0401C596AB9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E50B2D-D096-4F77-B91B-B9E09CFBAF14}"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a:extLst>
              <a:ext uri="{FF2B5EF4-FFF2-40B4-BE49-F238E27FC236}">
                <a16:creationId xmlns:a16="http://schemas.microsoft.com/office/drawing/2014/main" id="{2D3B34F1-E883-4E72-8B76-BAC0223A8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a:extLst>
              <a:ext uri="{FF2B5EF4-FFF2-40B4-BE49-F238E27FC236}">
                <a16:creationId xmlns:a16="http://schemas.microsoft.com/office/drawing/2014/main" id="{FC4B010C-6CFE-4BF2-A28B-25D3E29D2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C96D419-AA70-4CE5-B830-430EFEC447F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038796-4931-45C4-8672-EDAB98587AA4}"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E778096E-00CA-48BC-AB4A-B32099266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4D43733E-D343-467A-9F33-78D19F0B1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73427A2-B172-469F-8A78-348082E164E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3BD925-A994-468B-9BD9-0A00583377F1}"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FE530D39-A719-47AB-A49B-2B62D1C32D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C1B65C11-1156-4F21-B61C-9352C2AD1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B2EBF3D-918B-45BB-9F7D-B3ED45B72B6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194567-1D20-4653-AC36-3258FB4378E7}"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A9BECAFA-C1AE-43D5-998C-CCAE530B1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a:extLst>
              <a:ext uri="{FF2B5EF4-FFF2-40B4-BE49-F238E27FC236}">
                <a16:creationId xmlns:a16="http://schemas.microsoft.com/office/drawing/2014/main" id="{5B6EE672-8BFB-4B42-97F3-37A6B18C3F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3A1D744-0D2F-4B1D-A940-0A91ECA25BA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8D17B0-931F-44F8-BFB7-3192EF4F9B58}"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A1EC8F4C-B72B-4E1B-A916-64F9CBE51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a:extLst>
              <a:ext uri="{FF2B5EF4-FFF2-40B4-BE49-F238E27FC236}">
                <a16:creationId xmlns:a16="http://schemas.microsoft.com/office/drawing/2014/main" id="{20B0B270-3C75-4083-9040-3F3B471563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B7D06C3-DA72-4E21-84DD-85ED1956F88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ACC69-BF34-4FDB-A5F9-49753359946E}"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a:extLst>
              <a:ext uri="{FF2B5EF4-FFF2-40B4-BE49-F238E27FC236}">
                <a16:creationId xmlns:a16="http://schemas.microsoft.com/office/drawing/2014/main" id="{3A854AF3-CC7A-4AC9-9F3A-5CAC99B41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a:extLst>
              <a:ext uri="{FF2B5EF4-FFF2-40B4-BE49-F238E27FC236}">
                <a16:creationId xmlns:a16="http://schemas.microsoft.com/office/drawing/2014/main" id="{B9B0A2A4-094A-4113-A424-760417C0F0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71EE638A-F926-48BB-893E-FD7C35B1DD8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471F0C-DEAE-47DE-8E53-42AF33B1D89F}"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20296C9F-4BFC-44EB-84E1-C388559AA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B259F61B-E508-4029-8DD4-6ED92BF0B1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CA43CBA-AD8E-4198-98AD-B7B36452850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64F63E-1B67-460C-852E-4204378F60CB}"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a:extLst>
              <a:ext uri="{FF2B5EF4-FFF2-40B4-BE49-F238E27FC236}">
                <a16:creationId xmlns:a16="http://schemas.microsoft.com/office/drawing/2014/main" id="{E0A57C51-FCD6-483E-87B4-D9A8AB087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a:extLst>
              <a:ext uri="{FF2B5EF4-FFF2-40B4-BE49-F238E27FC236}">
                <a16:creationId xmlns:a16="http://schemas.microsoft.com/office/drawing/2014/main" id="{A75C6EDC-A90B-4D94-ADC2-A37ED572D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D0B16B3-0453-4B65-A791-7963A30B93B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3DE873-E5D6-4B52-84EA-EFD521255C16}"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DA9C242D-7147-4054-B2F4-7CBD27320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0D2F7A82-1C64-4109-A910-2CE7B760B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CAD0C2FB-F66E-443D-94A3-CA56C914CD1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C346EE-D8A9-4A06-B048-A80C6534D6D7}"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a:extLst>
              <a:ext uri="{FF2B5EF4-FFF2-40B4-BE49-F238E27FC236}">
                <a16:creationId xmlns:a16="http://schemas.microsoft.com/office/drawing/2014/main" id="{00899585-F761-4BB8-9E58-76121DC68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a:extLst>
              <a:ext uri="{FF2B5EF4-FFF2-40B4-BE49-F238E27FC236}">
                <a16:creationId xmlns:a16="http://schemas.microsoft.com/office/drawing/2014/main" id="{482BF62B-378D-445F-8665-59C4AB277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F6E6A01-B654-43DE-AF0E-86F65FDF00C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6B68C5-A008-4C82-829A-F9581D38843A}"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a:extLst>
              <a:ext uri="{FF2B5EF4-FFF2-40B4-BE49-F238E27FC236}">
                <a16:creationId xmlns:a16="http://schemas.microsoft.com/office/drawing/2014/main" id="{F9C684F9-D725-4997-B5C4-D63485BF5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a:extLst>
              <a:ext uri="{FF2B5EF4-FFF2-40B4-BE49-F238E27FC236}">
                <a16:creationId xmlns:a16="http://schemas.microsoft.com/office/drawing/2014/main" id="{92F3BA51-596A-4F95-A963-419C2E94D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BAA0E27-BF7A-4FC9-9147-AB241772BEF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CA0235-8C67-4082-8141-0C0CFF795A5B}"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060F650B-BB14-4FC3-B999-45AB8CCA45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5E44C2DE-D363-4C11-A948-2342F7B6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7DBD915-3518-480D-BDE6-8B5C75A2961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D9BD5B-9DF0-4C9B-A483-470DC21DCDD2}"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a:extLst>
              <a:ext uri="{FF2B5EF4-FFF2-40B4-BE49-F238E27FC236}">
                <a16:creationId xmlns:a16="http://schemas.microsoft.com/office/drawing/2014/main" id="{F14F1BB8-0F57-49C8-B145-383D5FC3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a:extLst>
              <a:ext uri="{FF2B5EF4-FFF2-40B4-BE49-F238E27FC236}">
                <a16:creationId xmlns:a16="http://schemas.microsoft.com/office/drawing/2014/main" id="{6F041552-3EF5-4D81-B7F5-051E985319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8EF75B41-2EE1-4F66-B411-B76D04BC765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CC13A5-B752-4308-A261-66B9133EA3EB}"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AD053019-3722-4235-AD8B-37675412B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a:extLst>
              <a:ext uri="{FF2B5EF4-FFF2-40B4-BE49-F238E27FC236}">
                <a16:creationId xmlns:a16="http://schemas.microsoft.com/office/drawing/2014/main" id="{D21C9CC1-18DA-48E7-9346-DD096DD30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2551506B-B723-4157-8122-46653DB40E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195294-40D9-4522-8904-7E010F5728A9}"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3032A938-A1D6-4C7E-96E1-CB97B498F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a:extLst>
              <a:ext uri="{FF2B5EF4-FFF2-40B4-BE49-F238E27FC236}">
                <a16:creationId xmlns:a16="http://schemas.microsoft.com/office/drawing/2014/main" id="{1A911E96-1FF4-47C5-A3C1-B1CA04EBB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AA34BD7-097E-49CF-B4CA-FC776DC6528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8E3A9-6E4E-4C4F-95B1-448DDE220BB9}"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a:extLst>
              <a:ext uri="{FF2B5EF4-FFF2-40B4-BE49-F238E27FC236}">
                <a16:creationId xmlns:a16="http://schemas.microsoft.com/office/drawing/2014/main" id="{15866226-6F43-4AEF-AC90-6855BCA26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a:extLst>
              <a:ext uri="{FF2B5EF4-FFF2-40B4-BE49-F238E27FC236}">
                <a16:creationId xmlns:a16="http://schemas.microsoft.com/office/drawing/2014/main" id="{3E7B6791-681A-4987-AC74-E03989C66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A2457FDD-10A7-4E5F-978C-061E8E06DE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6E6BC1-C807-444F-8B25-617CD81792DE}"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a:extLst>
              <a:ext uri="{FF2B5EF4-FFF2-40B4-BE49-F238E27FC236}">
                <a16:creationId xmlns:a16="http://schemas.microsoft.com/office/drawing/2014/main" id="{BF075124-37BF-4F16-A470-076A3AEE0D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a:extLst>
              <a:ext uri="{FF2B5EF4-FFF2-40B4-BE49-F238E27FC236}">
                <a16:creationId xmlns:a16="http://schemas.microsoft.com/office/drawing/2014/main" id="{FF4B8CF2-F23A-4BA5-93ED-533701F39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568061F3-CBA3-4397-8009-1507E795D34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1580A-435B-4F78-96A1-FBE9E495F90B}"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a:extLst>
              <a:ext uri="{FF2B5EF4-FFF2-40B4-BE49-F238E27FC236}">
                <a16:creationId xmlns:a16="http://schemas.microsoft.com/office/drawing/2014/main" id="{89CBF6B9-EE61-4822-ADA9-DD59C4C3C4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a:extLst>
              <a:ext uri="{FF2B5EF4-FFF2-40B4-BE49-F238E27FC236}">
                <a16:creationId xmlns:a16="http://schemas.microsoft.com/office/drawing/2014/main" id="{8DDA8E83-97A3-41B1-907A-8895E3FE3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0052" name="Slide Number Placeholder 3">
            <a:extLst>
              <a:ext uri="{FF2B5EF4-FFF2-40B4-BE49-F238E27FC236}">
                <a16:creationId xmlns:a16="http://schemas.microsoft.com/office/drawing/2014/main" id="{7A9E1C1A-1BAC-4378-A521-44C2A002EEF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33DE16-157B-4F84-871A-8A32D6A8B36B}"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a:extLst>
              <a:ext uri="{FF2B5EF4-FFF2-40B4-BE49-F238E27FC236}">
                <a16:creationId xmlns:a16="http://schemas.microsoft.com/office/drawing/2014/main" id="{34BF30B0-CA5D-412E-A988-521BE65DC6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a:extLst>
              <a:ext uri="{FF2B5EF4-FFF2-40B4-BE49-F238E27FC236}">
                <a16:creationId xmlns:a16="http://schemas.microsoft.com/office/drawing/2014/main" id="{45657B11-E029-4263-9A16-E63B8097F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1DEACCA-2E6A-4F49-91DA-CEB59BA9376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B197FB-3A21-4F04-AEB9-3B8C3A80DCC3}"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a:extLst>
              <a:ext uri="{FF2B5EF4-FFF2-40B4-BE49-F238E27FC236}">
                <a16:creationId xmlns:a16="http://schemas.microsoft.com/office/drawing/2014/main" id="{ECD15A53-FCFF-4510-BC6E-030C0DFDE4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Notes Placeholder 2">
            <a:extLst>
              <a:ext uri="{FF2B5EF4-FFF2-40B4-BE49-F238E27FC236}">
                <a16:creationId xmlns:a16="http://schemas.microsoft.com/office/drawing/2014/main" id="{5C3D41B3-840D-4ADA-B8C0-0BEEB8D82C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62B97DE-1B7D-45D3-8E27-D5AFCCC1422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ED0382-1D3F-4E64-9D0B-4D0DE7685671}"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a:extLst>
              <a:ext uri="{FF2B5EF4-FFF2-40B4-BE49-F238E27FC236}">
                <a16:creationId xmlns:a16="http://schemas.microsoft.com/office/drawing/2014/main" id="{A6043CBE-68C1-4C87-B793-570570F43A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a:extLst>
              <a:ext uri="{FF2B5EF4-FFF2-40B4-BE49-F238E27FC236}">
                <a16:creationId xmlns:a16="http://schemas.microsoft.com/office/drawing/2014/main" id="{9CAA2DDE-645A-42DB-B43E-315524BE0E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1076" name="Slide Number Placeholder 3">
            <a:extLst>
              <a:ext uri="{FF2B5EF4-FFF2-40B4-BE49-F238E27FC236}">
                <a16:creationId xmlns:a16="http://schemas.microsoft.com/office/drawing/2014/main" id="{B452D221-DE0E-44DD-ACEF-5DC0FB902E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FF45DB-9D69-47CD-BAFA-3A35D203CB4B}" type="slidenum">
              <a:rPr lang="en-US" altLang="en-US"/>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a:extLst>
              <a:ext uri="{FF2B5EF4-FFF2-40B4-BE49-F238E27FC236}">
                <a16:creationId xmlns:a16="http://schemas.microsoft.com/office/drawing/2014/main" id="{887002D2-E1C3-4035-AE47-92140B1D2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5" name="Notes Placeholder 2">
            <a:extLst>
              <a:ext uri="{FF2B5EF4-FFF2-40B4-BE49-F238E27FC236}">
                <a16:creationId xmlns:a16="http://schemas.microsoft.com/office/drawing/2014/main" id="{1F1B7486-85F7-43A8-9EB6-9860C64E9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BAF0390-6850-4149-B5DA-DAFEEAB7027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82E991-15D5-49D0-9FA1-DF651F615AC3}" type="slidenum">
              <a:rPr lang="en-US" altLang="en-US"/>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a:extLst>
              <a:ext uri="{FF2B5EF4-FFF2-40B4-BE49-F238E27FC236}">
                <a16:creationId xmlns:a16="http://schemas.microsoft.com/office/drawing/2014/main" id="{8E2BB3EA-09F3-4C2D-A230-0EC12679A2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Notes Placeholder 2">
            <a:extLst>
              <a:ext uri="{FF2B5EF4-FFF2-40B4-BE49-F238E27FC236}">
                <a16:creationId xmlns:a16="http://schemas.microsoft.com/office/drawing/2014/main" id="{F360FA0C-4CA8-453B-8EC0-234BEDA1A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807D4BD-B67E-4B5B-8F7E-7B9BE1ECCD5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EA25F-29D4-4E24-8ED1-ED8CF6BBFABE}"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a:extLst>
              <a:ext uri="{FF2B5EF4-FFF2-40B4-BE49-F238E27FC236}">
                <a16:creationId xmlns:a16="http://schemas.microsoft.com/office/drawing/2014/main" id="{4DA1A741-CBDA-4A36-A99C-3A6887712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3" name="Notes Placeholder 2">
            <a:extLst>
              <a:ext uri="{FF2B5EF4-FFF2-40B4-BE49-F238E27FC236}">
                <a16:creationId xmlns:a16="http://schemas.microsoft.com/office/drawing/2014/main" id="{A8B6C27E-43A0-41EA-B7FB-E78ACED370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6436" name="Slide Number Placeholder 3">
            <a:extLst>
              <a:ext uri="{FF2B5EF4-FFF2-40B4-BE49-F238E27FC236}">
                <a16:creationId xmlns:a16="http://schemas.microsoft.com/office/drawing/2014/main" id="{D9AA2EB7-F9E1-4393-8F5B-5115AEFDC8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97EFAC-6B46-4B06-BD17-A7FD3E5D4F6A}"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a:extLst>
              <a:ext uri="{FF2B5EF4-FFF2-40B4-BE49-F238E27FC236}">
                <a16:creationId xmlns:a16="http://schemas.microsoft.com/office/drawing/2014/main" id="{1DB94E30-581A-4EE6-B2E6-5BF2BCB29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a:extLst>
              <a:ext uri="{FF2B5EF4-FFF2-40B4-BE49-F238E27FC236}">
                <a16:creationId xmlns:a16="http://schemas.microsoft.com/office/drawing/2014/main" id="{53A508F6-CB51-4BB8-8781-F10457AA61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F81700-6254-4774-A6CF-398E0919C5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8333A7-3BCE-4472-A8B7-8D83FB70132C}"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398124BB-4BF9-4C7F-B9A0-84130E3ED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a:extLst>
              <a:ext uri="{FF2B5EF4-FFF2-40B4-BE49-F238E27FC236}">
                <a16:creationId xmlns:a16="http://schemas.microsoft.com/office/drawing/2014/main" id="{E40FB1C9-F374-4D1F-A3C6-784098B3C7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47227E9-AD9B-41AD-8743-80058269CA3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4AB090-6FCB-429D-B8F6-F7A966E97BC2}" type="slidenum">
              <a:rPr lang="en-US" altLang="en-US"/>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a:extLst>
              <a:ext uri="{FF2B5EF4-FFF2-40B4-BE49-F238E27FC236}">
                <a16:creationId xmlns:a16="http://schemas.microsoft.com/office/drawing/2014/main" id="{F8633C86-FB04-4D7B-952A-77AD5EF6DC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Notes Placeholder 2">
            <a:extLst>
              <a:ext uri="{FF2B5EF4-FFF2-40B4-BE49-F238E27FC236}">
                <a16:creationId xmlns:a16="http://schemas.microsoft.com/office/drawing/2014/main" id="{1FFFE6AF-5F14-481C-8BB1-E2706CFEEF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6250E3E-C92A-4300-83BE-409D53B36DE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924385-FE0D-4E36-8B11-51495A5D57D7}"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a:extLst>
              <a:ext uri="{FF2B5EF4-FFF2-40B4-BE49-F238E27FC236}">
                <a16:creationId xmlns:a16="http://schemas.microsoft.com/office/drawing/2014/main" id="{46B426FE-EC16-4CDC-9B8D-4E74523FA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a:extLst>
              <a:ext uri="{FF2B5EF4-FFF2-40B4-BE49-F238E27FC236}">
                <a16:creationId xmlns:a16="http://schemas.microsoft.com/office/drawing/2014/main" id="{F7D274F4-C428-4C9D-9FC3-6BDB57566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a:extLst>
              <a:ext uri="{FF2B5EF4-FFF2-40B4-BE49-F238E27FC236}">
                <a16:creationId xmlns:a16="http://schemas.microsoft.com/office/drawing/2014/main" id="{8ACCEA27-61B2-482B-8579-22D0BE4D36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D2DB97-D5CF-4395-ADC1-C3E4FB91CDD4}" type="slidenum">
              <a:rPr lang="en-US"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a:extLst>
              <a:ext uri="{FF2B5EF4-FFF2-40B4-BE49-F238E27FC236}">
                <a16:creationId xmlns:a16="http://schemas.microsoft.com/office/drawing/2014/main" id="{46895BE9-F42B-462A-B41F-DFAB05AEC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2131" name="Notes Placeholder 2">
            <a:extLst>
              <a:ext uri="{FF2B5EF4-FFF2-40B4-BE49-F238E27FC236}">
                <a16:creationId xmlns:a16="http://schemas.microsoft.com/office/drawing/2014/main" id="{4E5E456D-9F76-49FA-898D-23A9DC336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3771DDC-0681-47E4-8608-45FF0C2313F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03C29B-5EA1-44F0-ADB0-A5AE4C4141B9}" type="slidenum">
              <a:rPr lang="en-US"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a:extLst>
              <a:ext uri="{FF2B5EF4-FFF2-40B4-BE49-F238E27FC236}">
                <a16:creationId xmlns:a16="http://schemas.microsoft.com/office/drawing/2014/main" id="{33BB50FE-D213-4CE2-AA39-10EBEBEDC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79" name="Notes Placeholder 2">
            <a:extLst>
              <a:ext uri="{FF2B5EF4-FFF2-40B4-BE49-F238E27FC236}">
                <a16:creationId xmlns:a16="http://schemas.microsoft.com/office/drawing/2014/main" id="{03A66D74-6AA5-4ADF-96DD-3046959ABE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7AF9B18-C7CD-42EB-9845-8B8785D347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67E6CB-A77A-4BFA-A04E-3C5BC0008A61}" type="slidenum">
              <a:rPr lang="en-US"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a:extLst>
              <a:ext uri="{FF2B5EF4-FFF2-40B4-BE49-F238E27FC236}">
                <a16:creationId xmlns:a16="http://schemas.microsoft.com/office/drawing/2014/main" id="{FA3B1FA7-0226-4B38-984A-63746BB546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8275" name="Notes Placeholder 2">
            <a:extLst>
              <a:ext uri="{FF2B5EF4-FFF2-40B4-BE49-F238E27FC236}">
                <a16:creationId xmlns:a16="http://schemas.microsoft.com/office/drawing/2014/main" id="{559A65E3-7249-4479-8501-27BC871A67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840DBA-8CBB-43A6-80E8-2B69F7A5E4D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74462-352D-4A69-97F2-C5FD51369DED}" type="slidenum">
              <a:rPr lang="en-US" altLang="en-US"/>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a:extLst>
              <a:ext uri="{FF2B5EF4-FFF2-40B4-BE49-F238E27FC236}">
                <a16:creationId xmlns:a16="http://schemas.microsoft.com/office/drawing/2014/main" id="{895D4204-357B-46F7-84AE-21C273616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1" name="Notes Placeholder 2">
            <a:extLst>
              <a:ext uri="{FF2B5EF4-FFF2-40B4-BE49-F238E27FC236}">
                <a16:creationId xmlns:a16="http://schemas.microsoft.com/office/drawing/2014/main" id="{1592CC21-ED84-4C04-A024-A2A900240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A220B34-DC80-4041-8EE3-6F4039658CD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BF2E1D-B11C-46E5-A69B-3E86BAAE7C93}" type="slidenum">
              <a:rPr lang="en-US" altLang="en-US"/>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a:extLst>
              <a:ext uri="{FF2B5EF4-FFF2-40B4-BE49-F238E27FC236}">
                <a16:creationId xmlns:a16="http://schemas.microsoft.com/office/drawing/2014/main" id="{D9F2B467-6C6F-4DBF-9A8C-1CDE479E2E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4419" name="Notes Placeholder 2">
            <a:extLst>
              <a:ext uri="{FF2B5EF4-FFF2-40B4-BE49-F238E27FC236}">
                <a16:creationId xmlns:a16="http://schemas.microsoft.com/office/drawing/2014/main" id="{C4C3C1D7-4FCF-4378-AA60-1BB5B372E8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02AD740-73F2-4922-9B3F-A76A251D8B9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2047B8-CA2E-40C3-BCF6-425B93B21AC4}" type="slidenum">
              <a:rPr lang="en-US" altLang="en-US"/>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a:extLst>
              <a:ext uri="{FF2B5EF4-FFF2-40B4-BE49-F238E27FC236}">
                <a16:creationId xmlns:a16="http://schemas.microsoft.com/office/drawing/2014/main" id="{6A4C01E8-2A35-4C26-8158-3F3D1AD80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8515" name="Notes Placeholder 2">
            <a:extLst>
              <a:ext uri="{FF2B5EF4-FFF2-40B4-BE49-F238E27FC236}">
                <a16:creationId xmlns:a16="http://schemas.microsoft.com/office/drawing/2014/main" id="{4A07EC2A-6DE1-424E-9241-ED6485E9A6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12F6220-B81A-4F8C-9FC0-C50FD32708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C6FC31-758D-4E27-B703-8BB503E4FE29}" type="slidenum">
              <a:rPr lang="en-US" altLang="en-US"/>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a:extLst>
              <a:ext uri="{FF2B5EF4-FFF2-40B4-BE49-F238E27FC236}">
                <a16:creationId xmlns:a16="http://schemas.microsoft.com/office/drawing/2014/main" id="{F6A57A88-2F14-4ED9-9B78-D42A4995D2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5" name="Notes Placeholder 2">
            <a:extLst>
              <a:ext uri="{FF2B5EF4-FFF2-40B4-BE49-F238E27FC236}">
                <a16:creationId xmlns:a16="http://schemas.microsoft.com/office/drawing/2014/main" id="{E2E7F27C-8B9C-4C46-B9A0-AE0563BE8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6336E2C-CCBB-4135-885D-1E9A1E97906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6CE29C-39D9-4AE7-92A3-CE3222B71310}" type="slidenum">
              <a:rPr lang="en-US" altLang="en-US"/>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a:extLst>
              <a:ext uri="{FF2B5EF4-FFF2-40B4-BE49-F238E27FC236}">
                <a16:creationId xmlns:a16="http://schemas.microsoft.com/office/drawing/2014/main" id="{928EAD5D-FB30-4BE3-AF58-ACF0E6526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Notes Placeholder 2">
            <a:extLst>
              <a:ext uri="{FF2B5EF4-FFF2-40B4-BE49-F238E27FC236}">
                <a16:creationId xmlns:a16="http://schemas.microsoft.com/office/drawing/2014/main" id="{43D5DBC9-6AD9-4A92-989B-A9E024E468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7E8EDDD-6D64-46CC-9C2A-BC8F40DB28C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B87328-4F13-418F-B9A1-A78F2EFCB1CF}" type="slidenum">
              <a:rPr lang="en-US" altLang="en-US"/>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9F889AB6-6B90-4153-8650-BE4EEFE81B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46AE782C-48F1-45C9-B62B-65C80B9E0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9D1E4FA-8FD0-4413-A082-3C61277267D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7D1D84-5F84-4528-8173-124A558B2A73}" type="slidenum">
              <a:rPr lang="en-US" altLang="en-US"/>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a:extLst>
              <a:ext uri="{FF2B5EF4-FFF2-40B4-BE49-F238E27FC236}">
                <a16:creationId xmlns:a16="http://schemas.microsoft.com/office/drawing/2014/main" id="{6E9DE87B-7C61-43EB-9EE8-EA4F5C142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3" name="Notes Placeholder 2">
            <a:extLst>
              <a:ext uri="{FF2B5EF4-FFF2-40B4-BE49-F238E27FC236}">
                <a16:creationId xmlns:a16="http://schemas.microsoft.com/office/drawing/2014/main" id="{FED02F2D-0636-4865-A8E3-3D70C8EC9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10008B6-C091-4D93-8337-2EE50D6158A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742455-0532-43EF-8C0D-FDFB028270DC}" type="slidenum">
              <a:rPr lang="en-US" altLang="en-US"/>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a:extLst>
              <a:ext uri="{FF2B5EF4-FFF2-40B4-BE49-F238E27FC236}">
                <a16:creationId xmlns:a16="http://schemas.microsoft.com/office/drawing/2014/main" id="{AC554BE3-5B59-42D8-BCF3-6D2A38DDB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23" name="Notes Placeholder 2">
            <a:extLst>
              <a:ext uri="{FF2B5EF4-FFF2-40B4-BE49-F238E27FC236}">
                <a16:creationId xmlns:a16="http://schemas.microsoft.com/office/drawing/2014/main" id="{AA16B08D-4596-4874-A4E3-641B7C2A49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FD8EC09-3F80-47C5-A9BF-1AB98DAC940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7874BE-11E3-4615-97AF-369C04FECCA6}" type="slidenum">
              <a:rPr lang="en-US" altLang="en-US"/>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a:extLst>
              <a:ext uri="{FF2B5EF4-FFF2-40B4-BE49-F238E27FC236}">
                <a16:creationId xmlns:a16="http://schemas.microsoft.com/office/drawing/2014/main" id="{C2E681EA-6C20-4D62-955A-CEC7A9E369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Notes Placeholder 2">
            <a:extLst>
              <a:ext uri="{FF2B5EF4-FFF2-40B4-BE49-F238E27FC236}">
                <a16:creationId xmlns:a16="http://schemas.microsoft.com/office/drawing/2014/main" id="{D8C5EEE8-E6BD-4037-9685-FE0705FDA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C57BCCA-A5EF-4BA3-8B48-708E09B88B6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83D9BE-2684-47F9-BF5E-63F7E66CC1AA}" type="slidenum">
              <a:rPr lang="en-US" altLang="en-US"/>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a:extLst>
              <a:ext uri="{FF2B5EF4-FFF2-40B4-BE49-F238E27FC236}">
                <a16:creationId xmlns:a16="http://schemas.microsoft.com/office/drawing/2014/main" id="{FE2E43E2-3AC9-44A7-A094-B0E3CD1A47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Notes Placeholder 2">
            <a:extLst>
              <a:ext uri="{FF2B5EF4-FFF2-40B4-BE49-F238E27FC236}">
                <a16:creationId xmlns:a16="http://schemas.microsoft.com/office/drawing/2014/main" id="{82D90757-227C-46CB-88CD-5CF4E1ADF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a:extLst>
              <a:ext uri="{FF2B5EF4-FFF2-40B4-BE49-F238E27FC236}">
                <a16:creationId xmlns:a16="http://schemas.microsoft.com/office/drawing/2014/main" id="{F1B849F0-05DE-4EA5-BC70-863E927685B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D503B8-6275-4AE5-8FF4-0A3B5780B1D5}" type="slidenum">
              <a:rPr lang="en-US" altLang="en-US"/>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a:extLst>
              <a:ext uri="{FF2B5EF4-FFF2-40B4-BE49-F238E27FC236}">
                <a16:creationId xmlns:a16="http://schemas.microsoft.com/office/drawing/2014/main" id="{4D963EB3-7F3D-4FA6-A9AE-65A9AD13F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9" name="Notes Placeholder 2">
            <a:extLst>
              <a:ext uri="{FF2B5EF4-FFF2-40B4-BE49-F238E27FC236}">
                <a16:creationId xmlns:a16="http://schemas.microsoft.com/office/drawing/2014/main" id="{F8FA7F6E-01E4-40EE-BA30-B5950016D1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45ACF950-E53E-4384-8713-E0ED77FC6FD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A8881-8015-4903-8FDC-3DFAA3D3601A}" type="slidenum">
              <a:rPr lang="en-US" altLang="en-US"/>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a:extLst>
              <a:ext uri="{FF2B5EF4-FFF2-40B4-BE49-F238E27FC236}">
                <a16:creationId xmlns:a16="http://schemas.microsoft.com/office/drawing/2014/main" id="{08B3DD29-10E9-44B2-AA8A-538AD966D9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7" name="Notes Placeholder 2">
            <a:extLst>
              <a:ext uri="{FF2B5EF4-FFF2-40B4-BE49-F238E27FC236}">
                <a16:creationId xmlns:a16="http://schemas.microsoft.com/office/drawing/2014/main" id="{71299C6A-92F2-445D-911E-DEAD57A21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7740BF5-9F21-4498-9269-F103446FFE3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693070-02AB-4EF5-A20C-5BC7B0F512A7}" type="slidenum">
              <a:rPr lang="en-US" altLang="en-US"/>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a:extLst>
              <a:ext uri="{FF2B5EF4-FFF2-40B4-BE49-F238E27FC236}">
                <a16:creationId xmlns:a16="http://schemas.microsoft.com/office/drawing/2014/main" id="{B09AA5DD-9B27-439A-999B-6D0D7A84AE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Notes Placeholder 2">
            <a:extLst>
              <a:ext uri="{FF2B5EF4-FFF2-40B4-BE49-F238E27FC236}">
                <a16:creationId xmlns:a16="http://schemas.microsoft.com/office/drawing/2014/main" id="{B9AFFEE4-D2D0-4185-848F-3A61228251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91DE64A-07BB-40A0-932B-453D39B1B67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C6D766-B061-4471-8669-DD7A729D3555}" type="slidenum">
              <a:rPr lang="en-US" altLang="en-US"/>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a:extLst>
              <a:ext uri="{FF2B5EF4-FFF2-40B4-BE49-F238E27FC236}">
                <a16:creationId xmlns:a16="http://schemas.microsoft.com/office/drawing/2014/main" id="{6934999F-9816-470E-BD55-681102FEB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5" name="Notes Placeholder 2">
            <a:extLst>
              <a:ext uri="{FF2B5EF4-FFF2-40B4-BE49-F238E27FC236}">
                <a16:creationId xmlns:a16="http://schemas.microsoft.com/office/drawing/2014/main" id="{298644BB-AE77-4FA3-86CD-CE784D2E45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1AE4D39-4FA5-4449-BB7C-86C0A2EEB0B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373AE0-A291-47F0-83AE-506DE2A5DA2E}" type="slidenum">
              <a:rPr lang="en-US" altLang="en-US"/>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a:extLst>
              <a:ext uri="{FF2B5EF4-FFF2-40B4-BE49-F238E27FC236}">
                <a16:creationId xmlns:a16="http://schemas.microsoft.com/office/drawing/2014/main" id="{F0C91E77-965D-4324-AACA-71413D266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0739" name="Notes Placeholder 2">
            <a:extLst>
              <a:ext uri="{FF2B5EF4-FFF2-40B4-BE49-F238E27FC236}">
                <a16:creationId xmlns:a16="http://schemas.microsoft.com/office/drawing/2014/main" id="{FF6F7C8C-3DD0-4D6F-992D-F6A22766D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618F1D6-A225-4EE3-92EF-8EF94C69873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4D55CF-72A5-48D3-BC34-E0DE9E09855E}" type="slidenum">
              <a:rPr lang="en-US" altLang="en-US"/>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a:extLst>
              <a:ext uri="{FF2B5EF4-FFF2-40B4-BE49-F238E27FC236}">
                <a16:creationId xmlns:a16="http://schemas.microsoft.com/office/drawing/2014/main" id="{4BB58932-7996-4B7B-8A5A-8F8B1227A0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63" name="Notes Placeholder 2">
            <a:extLst>
              <a:ext uri="{FF2B5EF4-FFF2-40B4-BE49-F238E27FC236}">
                <a16:creationId xmlns:a16="http://schemas.microsoft.com/office/drawing/2014/main" id="{2C395F3B-FC84-41F7-AC05-C5B363E37C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83BA58D-3B49-47F9-B946-E121D8A871B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1F473A-1E41-42E8-A560-3097A55D40F0}" type="slidenum">
              <a:rPr lang="en-US" altLang="en-US"/>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35C5CD82-0E26-49E9-8627-7680E7CF3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a:extLst>
              <a:ext uri="{FF2B5EF4-FFF2-40B4-BE49-F238E27FC236}">
                <a16:creationId xmlns:a16="http://schemas.microsoft.com/office/drawing/2014/main" id="{DFDA9655-A809-4B6B-B6DF-E13AF68FD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EC04488-2F44-4E8D-B748-564D7D071BB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189B78-1986-4805-B46D-7A3BD882A70F}" type="slidenum">
              <a:rPr lang="en-US" altLang="en-US"/>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9F57FB25-B323-486E-89FE-E2CA92237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2787" name="Notes Placeholder 2">
            <a:extLst>
              <a:ext uri="{FF2B5EF4-FFF2-40B4-BE49-F238E27FC236}">
                <a16:creationId xmlns:a16="http://schemas.microsoft.com/office/drawing/2014/main" id="{D811AB88-EF7B-4051-9B8B-2C757DA48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0BDAC32-F49F-4B8A-81AC-EB16C528479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25AEE4-8827-4F31-B685-12A297A37A2E}" type="slidenum">
              <a:rPr lang="en-US" altLang="en-US"/>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a:extLst>
              <a:ext uri="{FF2B5EF4-FFF2-40B4-BE49-F238E27FC236}">
                <a16:creationId xmlns:a16="http://schemas.microsoft.com/office/drawing/2014/main" id="{BDBDEBA4-171E-4178-9B22-1BB3DAF63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3811" name="Notes Placeholder 2">
            <a:extLst>
              <a:ext uri="{FF2B5EF4-FFF2-40B4-BE49-F238E27FC236}">
                <a16:creationId xmlns:a16="http://schemas.microsoft.com/office/drawing/2014/main" id="{DF89BF12-E04B-424F-8F8D-29C85EBC5D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DF6EF82-7E87-445B-BFDE-1C48AD52FA1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D10EFE-5C0E-4CE0-A021-A4AE0598B19C}" type="slidenum">
              <a:rPr lang="en-US" altLang="en-US"/>
              <a:pPr/>
              <a:t>61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A5101D9A-F31E-4ACB-AB4F-D60FE619F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179E6790-48C7-4163-BDBD-284ABBDBA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1C4F115-B58F-4537-A66E-AD295681620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ACD989-8604-4BA7-B6B3-38BE355211B7}"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AE905B42-C969-4491-A6B1-1E87D6483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a:extLst>
              <a:ext uri="{FF2B5EF4-FFF2-40B4-BE49-F238E27FC236}">
                <a16:creationId xmlns:a16="http://schemas.microsoft.com/office/drawing/2014/main" id="{D570F18F-B14C-4D3F-BC18-EAA27037B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1770430-1473-4797-BC90-843E0CCD04C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DE792E-8FEF-4B39-BC0E-DC2657AB2493}"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0ED2FB15-0E1A-4F21-996E-C9372D6826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a:extLst>
              <a:ext uri="{FF2B5EF4-FFF2-40B4-BE49-F238E27FC236}">
                <a16:creationId xmlns:a16="http://schemas.microsoft.com/office/drawing/2014/main" id="{4672F847-C7E5-4A30-BB03-52D2ABBF76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DDEB5D8E-601E-46AE-ACDC-A5834DB26C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6B697-CCD7-4DD9-BD58-90C6F9329169}"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6482-76DC-42FD-938D-9B7473B23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A71CB-6B90-4546-A6BC-D2896F0A2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B899E-CF63-4EE1-B0D5-A7777106A19C}"/>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EFB1790C-D608-412C-BD7F-26E3C85B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9FE8E-840B-4B45-A47E-21AD6B8D2D8C}"/>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383013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8F54-3464-4879-9045-9EE4C3F52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0C437-0B43-4A36-A96D-21DB937F8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DFD31-1F3A-40EC-84B3-E83A93D92FD1}"/>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FBEC19CA-E90B-41A8-AF9D-8AC464866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AA91-E6F6-4691-B418-0681657566F9}"/>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300234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62A58-A188-4105-BD0B-4C039FDA3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594E1-5EFA-4543-B224-6268F2128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6FF12-BCE4-4CD9-97FF-C7E1FC8CEA09}"/>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9B59CEBA-327E-486A-8522-2876DA01D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51504-2C6A-4662-B723-280FAE5245A5}"/>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112423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F6DD-FC60-4F2F-BA8B-212BD5E8B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310CC-480D-4D2E-A495-1A78C8C929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CF571-69F7-450D-8421-A5929CC53CA0}"/>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266B76E2-5856-4863-89A5-386D6ABB1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D56BB-34A3-4FE0-A88F-263AA4D2F44C}"/>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41714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686C-BF09-47F1-A223-F61D75B47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E9F68-1781-4B3A-9BC7-5855DD689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8E387-8C55-4438-8AFA-A0CB100CFF54}"/>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4F0C4915-EA80-492C-B539-F5DFD285E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6D147-55E9-47C8-B9A1-3D608AE6264A}"/>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52499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2A9D7-17C9-4B1B-89C6-B53D128F0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D0C16-DFF2-498B-9262-3A42CDB39D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B92C9-54A6-41D7-8884-6C96F80A5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5EE8A9-E8A6-4F45-9317-C0288033A290}"/>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6" name="Footer Placeholder 5">
            <a:extLst>
              <a:ext uri="{FF2B5EF4-FFF2-40B4-BE49-F238E27FC236}">
                <a16:creationId xmlns:a16="http://schemas.microsoft.com/office/drawing/2014/main" id="{B4012556-4790-4E4A-B24A-59040D652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D9DD1-ADC0-48D2-86BA-45C19ADC1A54}"/>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222399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CA9C-237F-4C8A-AAD9-DABE39E7D0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88D019-7514-4455-8D1F-ED8801A20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4CE83-5A71-494E-9B01-8D3838F31F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9D97B-3EC6-4515-958A-377F18A60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91047-4202-4EB2-90C7-B36C4C62FC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71DF73-E3C2-4011-A9A6-C9B76DA0912E}"/>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8" name="Footer Placeholder 7">
            <a:extLst>
              <a:ext uri="{FF2B5EF4-FFF2-40B4-BE49-F238E27FC236}">
                <a16:creationId xmlns:a16="http://schemas.microsoft.com/office/drawing/2014/main" id="{59F264F4-A671-4838-BE9A-E383BFEE9B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22EE7A-7D61-4325-A229-8EAA930AE2FC}"/>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352454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79A2-8A88-4E6E-B667-85304A949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1DE8EA-0D89-4FDC-B1D1-816497FABE44}"/>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4" name="Footer Placeholder 3">
            <a:extLst>
              <a:ext uri="{FF2B5EF4-FFF2-40B4-BE49-F238E27FC236}">
                <a16:creationId xmlns:a16="http://schemas.microsoft.com/office/drawing/2014/main" id="{34EEAD2F-4499-4B44-9406-3CFFA7083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D53AF-1E27-4BAC-8C78-753E1538EF0D}"/>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240254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3D36B-E5B6-475A-87BF-8D4FD039091C}"/>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3" name="Footer Placeholder 2">
            <a:extLst>
              <a:ext uri="{FF2B5EF4-FFF2-40B4-BE49-F238E27FC236}">
                <a16:creationId xmlns:a16="http://schemas.microsoft.com/office/drawing/2014/main" id="{0C3C36C9-3B5E-4EDE-BA77-AE05D772F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0D4D9-306F-4EC2-A6EA-E9EB29140A36}"/>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21835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3CD4-4713-4018-B4C1-C2687775E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0E68D-2D06-4588-BD8C-492FAF5F8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38916-FD2D-484E-9660-1A86462EA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32EE8-7023-42CA-A8B3-BBCAFFCCAA21}"/>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6" name="Footer Placeholder 5">
            <a:extLst>
              <a:ext uri="{FF2B5EF4-FFF2-40B4-BE49-F238E27FC236}">
                <a16:creationId xmlns:a16="http://schemas.microsoft.com/office/drawing/2014/main" id="{01683D58-160D-4F02-A1EE-1410F3F41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646C7-314B-4050-AAF6-3EBBC8057612}"/>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59629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A3D5-CD3C-46F8-833D-72ED041BA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2B3A7-4FD5-43DA-809B-8F89B244D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46D9B-68A1-40A5-8316-E27FC033A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34596-68B7-4E26-9F71-81DB2ED1C4A6}"/>
              </a:ext>
            </a:extLst>
          </p:cNvPr>
          <p:cNvSpPr>
            <a:spLocks noGrp="1"/>
          </p:cNvSpPr>
          <p:nvPr>
            <p:ph type="dt" sz="half" idx="10"/>
          </p:nvPr>
        </p:nvSpPr>
        <p:spPr/>
        <p:txBody>
          <a:bodyPr/>
          <a:lstStyle/>
          <a:p>
            <a:fld id="{E8939314-0EBE-4AED-8498-DC18C95A924C}" type="datetimeFigureOut">
              <a:rPr lang="en-US" smtClean="0"/>
              <a:t>9/20/2021</a:t>
            </a:fld>
            <a:endParaRPr lang="en-US"/>
          </a:p>
        </p:txBody>
      </p:sp>
      <p:sp>
        <p:nvSpPr>
          <p:cNvPr id="6" name="Footer Placeholder 5">
            <a:extLst>
              <a:ext uri="{FF2B5EF4-FFF2-40B4-BE49-F238E27FC236}">
                <a16:creationId xmlns:a16="http://schemas.microsoft.com/office/drawing/2014/main" id="{46583617-802A-44A0-B854-1DD793974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DAAC1-CC52-4508-AB7A-25FD0921F374}"/>
              </a:ext>
            </a:extLst>
          </p:cNvPr>
          <p:cNvSpPr>
            <a:spLocks noGrp="1"/>
          </p:cNvSpPr>
          <p:nvPr>
            <p:ph type="sldNum" sz="quarter" idx="12"/>
          </p:nvPr>
        </p:nvSpPr>
        <p:spPr/>
        <p:txBody>
          <a:bodyPr/>
          <a:lstStyle/>
          <a:p>
            <a:fld id="{97CFFD41-7969-4E9D-ACEF-AF4DA880878B}" type="slidenum">
              <a:rPr lang="en-US" smtClean="0"/>
              <a:t>‹#›</a:t>
            </a:fld>
            <a:endParaRPr lang="en-US"/>
          </a:p>
        </p:txBody>
      </p:sp>
    </p:spTree>
    <p:extLst>
      <p:ext uri="{BB962C8B-B14F-4D97-AF65-F5344CB8AC3E}">
        <p14:creationId xmlns:p14="http://schemas.microsoft.com/office/powerpoint/2010/main" val="29491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42C79-FA1E-47E6-94F9-35B195BE7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BE692-3E49-4E5C-891F-538FB9AE3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35060-8EC9-4B2B-8978-F768424F9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39314-0EBE-4AED-8498-DC18C95A924C}" type="datetimeFigureOut">
              <a:rPr lang="en-US" smtClean="0"/>
              <a:t>9/20/2021</a:t>
            </a:fld>
            <a:endParaRPr lang="en-US"/>
          </a:p>
        </p:txBody>
      </p:sp>
      <p:sp>
        <p:nvSpPr>
          <p:cNvPr id="5" name="Footer Placeholder 4">
            <a:extLst>
              <a:ext uri="{FF2B5EF4-FFF2-40B4-BE49-F238E27FC236}">
                <a16:creationId xmlns:a16="http://schemas.microsoft.com/office/drawing/2014/main" id="{0407DED8-EA74-4BAE-A268-9764C1155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1B020-4434-4DA3-ABD1-952CDC760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FFD41-7969-4E9D-ACEF-AF4DA880878B}" type="slidenum">
              <a:rPr lang="en-US" smtClean="0"/>
              <a:t>‹#›</a:t>
            </a:fld>
            <a:endParaRPr lang="en-US"/>
          </a:p>
        </p:txBody>
      </p:sp>
    </p:spTree>
    <p:extLst>
      <p:ext uri="{BB962C8B-B14F-4D97-AF65-F5344CB8AC3E}">
        <p14:creationId xmlns:p14="http://schemas.microsoft.com/office/powerpoint/2010/main" val="185707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0" name="Group 139">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41"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2"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a:extLst>
              <a:ext uri="{FF2B5EF4-FFF2-40B4-BE49-F238E27FC236}">
                <a16:creationId xmlns:a16="http://schemas.microsoft.com/office/drawing/2014/main" id="{A9E9F61E-E51C-42B6-9B3E-472D7A3139AC}"/>
              </a:ext>
            </a:extLst>
          </p:cNvPr>
          <p:cNvSpPr>
            <a:spLocks noGrp="1"/>
          </p:cNvSpPr>
          <p:nvPr>
            <p:ph type="ctrTitle"/>
          </p:nvPr>
        </p:nvSpPr>
        <p:spPr>
          <a:xfrm>
            <a:off x="539414" y="1270007"/>
            <a:ext cx="5845097" cy="4317987"/>
          </a:xfrm>
        </p:spPr>
        <p:txBody>
          <a:bodyPr anchor="ctr">
            <a:normAutofit/>
          </a:bodyPr>
          <a:lstStyle/>
          <a:p>
            <a:pPr algn="r"/>
            <a:r>
              <a:rPr lang="en-US" altLang="en-US" sz="6100" dirty="0">
                <a:solidFill>
                  <a:schemeClr val="bg1"/>
                </a:solidFill>
              </a:rPr>
              <a:t>CONTACT</a:t>
            </a:r>
            <a:br>
              <a:rPr lang="en-US" altLang="en-US" sz="6100" dirty="0">
                <a:solidFill>
                  <a:schemeClr val="bg1"/>
                </a:solidFill>
              </a:rPr>
            </a:br>
            <a:r>
              <a:rPr lang="en-US" altLang="en-US" sz="6100" dirty="0">
                <a:solidFill>
                  <a:schemeClr val="bg1"/>
                </a:solidFill>
              </a:rPr>
              <a:t>REGULATION</a:t>
            </a:r>
            <a:br>
              <a:rPr lang="en-US" altLang="en-US" sz="6100" dirty="0">
                <a:solidFill>
                  <a:schemeClr val="bg1"/>
                </a:solidFill>
              </a:rPr>
            </a:br>
            <a:r>
              <a:rPr lang="en-US" altLang="en-US" sz="6100" dirty="0">
                <a:solidFill>
                  <a:schemeClr val="bg1"/>
                </a:solidFill>
              </a:rPr>
              <a:t>THERMOGRAPHY</a:t>
            </a:r>
          </a:p>
        </p:txBody>
      </p:sp>
      <p:sp>
        <p:nvSpPr>
          <p:cNvPr id="13315" name="Subtitle 2">
            <a:extLst>
              <a:ext uri="{FF2B5EF4-FFF2-40B4-BE49-F238E27FC236}">
                <a16:creationId xmlns:a16="http://schemas.microsoft.com/office/drawing/2014/main" id="{61EE5820-1804-4754-B1FE-C2EB75219081}"/>
              </a:ext>
            </a:extLst>
          </p:cNvPr>
          <p:cNvSpPr>
            <a:spLocks noGrp="1"/>
          </p:cNvSpPr>
          <p:nvPr>
            <p:ph type="subTitle" idx="1"/>
          </p:nvPr>
        </p:nvSpPr>
        <p:spPr>
          <a:xfrm>
            <a:off x="7791855" y="2251872"/>
            <a:ext cx="4250988" cy="2751527"/>
          </a:xfrm>
        </p:spPr>
        <p:txBody>
          <a:bodyPr anchor="ctr">
            <a:normAutofit/>
          </a:bodyPr>
          <a:lstStyle/>
          <a:p>
            <a:r>
              <a:rPr lang="en-US" altLang="en-US" sz="4000" dirty="0"/>
              <a:t>A GLOBAL FUNCTIONAL</a:t>
            </a:r>
          </a:p>
          <a:p>
            <a:r>
              <a:rPr lang="en-US" altLang="en-US" sz="4000" dirty="0"/>
              <a:t>AND ENERGETIC DIAGNOSTIC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action Categories">
            <a:extLst>
              <a:ext uri="{FF2B5EF4-FFF2-40B4-BE49-F238E27FC236}">
                <a16:creationId xmlns:a16="http://schemas.microsoft.com/office/drawing/2014/main" id="{81936D9A-7A43-4936-A17F-9E4195AE9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838200"/>
            <a:ext cx="30400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79C9A999-264E-4081-998F-2D64B94FDDF3}"/>
              </a:ext>
            </a:extLst>
          </p:cNvPr>
          <p:cNvSpPr txBox="1">
            <a:spLocks noChangeArrowheads="1"/>
          </p:cNvSpPr>
          <p:nvPr/>
        </p:nvSpPr>
        <p:spPr bwMode="auto">
          <a:xfrm>
            <a:off x="64008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274E75"/>
                </a:solidFill>
                <a:latin typeface="Arial Black" panose="020B0A04020102020204" pitchFamily="34" charset="0"/>
              </a:rPr>
              <a:t>1</a:t>
            </a:r>
          </a:p>
        </p:txBody>
      </p:sp>
      <p:sp>
        <p:nvSpPr>
          <p:cNvPr id="45060" name="Oval 4">
            <a:extLst>
              <a:ext uri="{FF2B5EF4-FFF2-40B4-BE49-F238E27FC236}">
                <a16:creationId xmlns:a16="http://schemas.microsoft.com/office/drawing/2014/main" id="{0090CA3A-E1CD-4B1D-A122-81B5633C80F3}"/>
              </a:ext>
            </a:extLst>
          </p:cNvPr>
          <p:cNvSpPr>
            <a:spLocks noChangeArrowheads="1"/>
          </p:cNvSpPr>
          <p:nvPr/>
        </p:nvSpPr>
        <p:spPr bwMode="auto">
          <a:xfrm>
            <a:off x="6400800" y="2438400"/>
            <a:ext cx="457200" cy="457200"/>
          </a:xfrm>
          <a:prstGeom prst="ellipse">
            <a:avLst/>
          </a:prstGeom>
          <a:noFill/>
          <a:ln w="28575">
            <a:solidFill>
              <a:srgbClr val="274E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5061" name="Rectangle 5">
            <a:extLst>
              <a:ext uri="{FF2B5EF4-FFF2-40B4-BE49-F238E27FC236}">
                <a16:creationId xmlns:a16="http://schemas.microsoft.com/office/drawing/2014/main" id="{B38E0EB8-B23D-4195-B211-AA5E690BB379}"/>
              </a:ext>
            </a:extLst>
          </p:cNvPr>
          <p:cNvSpPr>
            <a:spLocks noGrp="1" noChangeArrowheads="1"/>
          </p:cNvSpPr>
          <p:nvPr>
            <p:ph type="title" idx="4294967295"/>
          </p:nvPr>
        </p:nvSpPr>
        <p:spPr>
          <a:xfrm>
            <a:off x="1981200" y="152400"/>
            <a:ext cx="4267200" cy="1143000"/>
          </a:xfrm>
        </p:spPr>
        <p:txBody>
          <a:bodyPr>
            <a:normAutofit fontScale="90000"/>
          </a:bodyPr>
          <a:lstStyle/>
          <a:p>
            <a:pPr eaLnBrk="1" hangingPunct="1"/>
            <a:r>
              <a:rPr lang="en-US" altLang="en-US"/>
              <a:t>Categorizing Reactions</a:t>
            </a:r>
          </a:p>
        </p:txBody>
      </p:sp>
      <p:sp>
        <p:nvSpPr>
          <p:cNvPr id="45062" name="Rectangle 6">
            <a:extLst>
              <a:ext uri="{FF2B5EF4-FFF2-40B4-BE49-F238E27FC236}">
                <a16:creationId xmlns:a16="http://schemas.microsoft.com/office/drawing/2014/main" id="{BBD91F97-F463-4C99-9B43-7D184CEE6694}"/>
              </a:ext>
            </a:extLst>
          </p:cNvPr>
          <p:cNvSpPr>
            <a:spLocks noGrp="1" noChangeArrowheads="1"/>
          </p:cNvSpPr>
          <p:nvPr>
            <p:ph type="body" idx="4294967295"/>
          </p:nvPr>
        </p:nvSpPr>
        <p:spPr>
          <a:xfrm>
            <a:off x="1524000" y="1752600"/>
            <a:ext cx="3429000" cy="381000"/>
          </a:xfrm>
          <a:solidFill>
            <a:srgbClr val="4D6B89">
              <a:alpha val="50195"/>
            </a:srgbClr>
          </a:solidFill>
        </p:spPr>
        <p:txBody>
          <a:bodyPr/>
          <a:lstStyle/>
          <a:p>
            <a:pPr eaLnBrk="1" hangingPunct="1">
              <a:lnSpc>
                <a:spcPct val="90000"/>
              </a:lnSpc>
              <a:buFont typeface="Wingdings" panose="05000000000000000000" pitchFamily="2" charset="2"/>
              <a:buNone/>
            </a:pPr>
            <a:r>
              <a:rPr lang="en-US" altLang="en-US" sz="2000" b="1">
                <a:latin typeface="Arial Black" panose="020B0A04020102020204" pitchFamily="34" charset="0"/>
              </a:rPr>
              <a:t>1. Normal Reaction</a:t>
            </a:r>
          </a:p>
          <a:p>
            <a:pPr eaLnBrk="1" hangingPunct="1">
              <a:lnSpc>
                <a:spcPct val="90000"/>
              </a:lnSpc>
              <a:buFont typeface="Wingdings" panose="05000000000000000000" pitchFamily="2" charset="2"/>
              <a:buNone/>
            </a:pPr>
            <a:endParaRPr lang="en-US" altLang="en-US"/>
          </a:p>
        </p:txBody>
      </p:sp>
      <p:sp>
        <p:nvSpPr>
          <p:cNvPr id="45063" name="Rectangle 7">
            <a:extLst>
              <a:ext uri="{FF2B5EF4-FFF2-40B4-BE49-F238E27FC236}">
                <a16:creationId xmlns:a16="http://schemas.microsoft.com/office/drawing/2014/main" id="{DC49E73C-14C4-4817-890F-0BD852DF9AC4}"/>
              </a:ext>
            </a:extLst>
          </p:cNvPr>
          <p:cNvSpPr>
            <a:spLocks noChangeArrowheads="1"/>
          </p:cNvSpPr>
          <p:nvPr/>
        </p:nvSpPr>
        <p:spPr bwMode="auto">
          <a:xfrm>
            <a:off x="1524000" y="2362200"/>
            <a:ext cx="3429000" cy="3810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2000">
                <a:latin typeface="Arial Black" panose="020B0A04020102020204" pitchFamily="34" charset="0"/>
              </a:rPr>
              <a:t>2. Rigid Reaction</a:t>
            </a:r>
          </a:p>
          <a:p>
            <a:pPr eaLnBrk="1" hangingPunct="1">
              <a:lnSpc>
                <a:spcPct val="90000"/>
              </a:lnSpc>
              <a:spcBef>
                <a:spcPct val="20000"/>
              </a:spcBef>
            </a:pPr>
            <a:endParaRPr lang="en-US" altLang="en-US" sz="2800" b="1"/>
          </a:p>
        </p:txBody>
      </p:sp>
      <p:sp>
        <p:nvSpPr>
          <p:cNvPr id="45064" name="Rectangle 8">
            <a:extLst>
              <a:ext uri="{FF2B5EF4-FFF2-40B4-BE49-F238E27FC236}">
                <a16:creationId xmlns:a16="http://schemas.microsoft.com/office/drawing/2014/main" id="{95F958D8-FF29-4155-BAD5-CB8D06F69538}"/>
              </a:ext>
            </a:extLst>
          </p:cNvPr>
          <p:cNvSpPr>
            <a:spLocks noChangeArrowheads="1"/>
          </p:cNvSpPr>
          <p:nvPr/>
        </p:nvSpPr>
        <p:spPr bwMode="auto">
          <a:xfrm>
            <a:off x="1524000" y="2971800"/>
            <a:ext cx="3429000" cy="3810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2000">
                <a:latin typeface="Arial Black" panose="020B0A04020102020204" pitchFamily="34" charset="0"/>
              </a:rPr>
              <a:t>3. Hypo Reaction</a:t>
            </a:r>
          </a:p>
          <a:p>
            <a:pPr eaLnBrk="1" hangingPunct="1">
              <a:lnSpc>
                <a:spcPct val="90000"/>
              </a:lnSpc>
              <a:spcBef>
                <a:spcPct val="20000"/>
              </a:spcBef>
            </a:pPr>
            <a:endParaRPr lang="en-US" altLang="en-US" sz="2800" b="1"/>
          </a:p>
        </p:txBody>
      </p:sp>
      <p:sp>
        <p:nvSpPr>
          <p:cNvPr id="45065" name="Rectangle 9">
            <a:extLst>
              <a:ext uri="{FF2B5EF4-FFF2-40B4-BE49-F238E27FC236}">
                <a16:creationId xmlns:a16="http://schemas.microsoft.com/office/drawing/2014/main" id="{9223EA3A-3B03-4291-B8FC-9AC9BDECFA08}"/>
              </a:ext>
            </a:extLst>
          </p:cNvPr>
          <p:cNvSpPr>
            <a:spLocks noChangeArrowheads="1"/>
          </p:cNvSpPr>
          <p:nvPr/>
        </p:nvSpPr>
        <p:spPr bwMode="auto">
          <a:xfrm>
            <a:off x="1524000" y="3581400"/>
            <a:ext cx="3429000" cy="3810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2000">
                <a:latin typeface="Arial Black" panose="020B0A04020102020204" pitchFamily="34" charset="0"/>
              </a:rPr>
              <a:t>4. Hyper Reaction</a:t>
            </a:r>
          </a:p>
          <a:p>
            <a:pPr eaLnBrk="1" hangingPunct="1">
              <a:lnSpc>
                <a:spcPct val="90000"/>
              </a:lnSpc>
              <a:spcBef>
                <a:spcPct val="20000"/>
              </a:spcBef>
            </a:pPr>
            <a:endParaRPr lang="en-US" altLang="en-US" sz="2800" b="1"/>
          </a:p>
        </p:txBody>
      </p:sp>
      <p:sp>
        <p:nvSpPr>
          <p:cNvPr id="45066" name="Rectangle 10">
            <a:extLst>
              <a:ext uri="{FF2B5EF4-FFF2-40B4-BE49-F238E27FC236}">
                <a16:creationId xmlns:a16="http://schemas.microsoft.com/office/drawing/2014/main" id="{85EE822D-7980-498C-A340-C6B091C3AE2E}"/>
              </a:ext>
            </a:extLst>
          </p:cNvPr>
          <p:cNvSpPr>
            <a:spLocks noChangeArrowheads="1"/>
          </p:cNvSpPr>
          <p:nvPr/>
        </p:nvSpPr>
        <p:spPr bwMode="auto">
          <a:xfrm>
            <a:off x="1524000" y="4191000"/>
            <a:ext cx="3429000" cy="3810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sz="2000">
                <a:latin typeface="Arial Black" panose="020B0A04020102020204" pitchFamily="34" charset="0"/>
              </a:rPr>
              <a:t>5. Paradox Reaction</a:t>
            </a:r>
          </a:p>
          <a:p>
            <a:pPr eaLnBrk="1" hangingPunct="1">
              <a:lnSpc>
                <a:spcPct val="90000"/>
              </a:lnSpc>
              <a:spcBef>
                <a:spcPct val="20000"/>
              </a:spcBef>
            </a:pPr>
            <a:endParaRPr lang="en-US" altLang="en-US" sz="2800" b="1"/>
          </a:p>
        </p:txBody>
      </p:sp>
      <p:sp>
        <p:nvSpPr>
          <p:cNvPr id="45067" name="Text Box 11">
            <a:extLst>
              <a:ext uri="{FF2B5EF4-FFF2-40B4-BE49-F238E27FC236}">
                <a16:creationId xmlns:a16="http://schemas.microsoft.com/office/drawing/2014/main" id="{CA0427B4-F483-40CA-9B1A-55063B7E8F8C}"/>
              </a:ext>
            </a:extLst>
          </p:cNvPr>
          <p:cNvSpPr txBox="1">
            <a:spLocks noChangeArrowheads="1"/>
          </p:cNvSpPr>
          <p:nvPr/>
        </p:nvSpPr>
        <p:spPr bwMode="auto">
          <a:xfrm>
            <a:off x="6934200" y="449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274E75"/>
                </a:solidFill>
                <a:latin typeface="Arial Black" panose="020B0A04020102020204" pitchFamily="34" charset="0"/>
              </a:rPr>
              <a:t>2</a:t>
            </a:r>
          </a:p>
        </p:txBody>
      </p:sp>
      <p:sp>
        <p:nvSpPr>
          <p:cNvPr id="45068" name="Oval 12">
            <a:extLst>
              <a:ext uri="{FF2B5EF4-FFF2-40B4-BE49-F238E27FC236}">
                <a16:creationId xmlns:a16="http://schemas.microsoft.com/office/drawing/2014/main" id="{B6B97FDB-523E-4A45-B290-8B61797C3D93}"/>
              </a:ext>
            </a:extLst>
          </p:cNvPr>
          <p:cNvSpPr>
            <a:spLocks noChangeArrowheads="1"/>
          </p:cNvSpPr>
          <p:nvPr/>
        </p:nvSpPr>
        <p:spPr bwMode="auto">
          <a:xfrm>
            <a:off x="6934200" y="4495800"/>
            <a:ext cx="457200" cy="457200"/>
          </a:xfrm>
          <a:prstGeom prst="ellipse">
            <a:avLst/>
          </a:prstGeom>
          <a:noFill/>
          <a:ln w="28575">
            <a:solidFill>
              <a:srgbClr val="274E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5069" name="Text Box 13">
            <a:extLst>
              <a:ext uri="{FF2B5EF4-FFF2-40B4-BE49-F238E27FC236}">
                <a16:creationId xmlns:a16="http://schemas.microsoft.com/office/drawing/2014/main" id="{8D21B695-FB75-4A70-9B23-5F6C1BEF5399}"/>
              </a:ext>
            </a:extLst>
          </p:cNvPr>
          <p:cNvSpPr txBox="1">
            <a:spLocks noChangeArrowheads="1"/>
          </p:cNvSpPr>
          <p:nvPr/>
        </p:nvSpPr>
        <p:spPr bwMode="auto">
          <a:xfrm>
            <a:off x="74676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274E75"/>
                </a:solidFill>
                <a:latin typeface="Arial Black" panose="020B0A04020102020204" pitchFamily="34" charset="0"/>
              </a:rPr>
              <a:t>3</a:t>
            </a:r>
          </a:p>
        </p:txBody>
      </p:sp>
      <p:sp>
        <p:nvSpPr>
          <p:cNvPr id="45070" name="Oval 14">
            <a:extLst>
              <a:ext uri="{FF2B5EF4-FFF2-40B4-BE49-F238E27FC236}">
                <a16:creationId xmlns:a16="http://schemas.microsoft.com/office/drawing/2014/main" id="{56E6A96C-CF0E-4351-A24C-EF8D482C581C}"/>
              </a:ext>
            </a:extLst>
          </p:cNvPr>
          <p:cNvSpPr>
            <a:spLocks noChangeArrowheads="1"/>
          </p:cNvSpPr>
          <p:nvPr/>
        </p:nvSpPr>
        <p:spPr bwMode="auto">
          <a:xfrm>
            <a:off x="7467600" y="2438400"/>
            <a:ext cx="457200" cy="457200"/>
          </a:xfrm>
          <a:prstGeom prst="ellipse">
            <a:avLst/>
          </a:prstGeom>
          <a:noFill/>
          <a:ln w="28575">
            <a:solidFill>
              <a:srgbClr val="274E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5071" name="Text Box 15">
            <a:extLst>
              <a:ext uri="{FF2B5EF4-FFF2-40B4-BE49-F238E27FC236}">
                <a16:creationId xmlns:a16="http://schemas.microsoft.com/office/drawing/2014/main" id="{6C6513B1-E69F-4C5A-A4E0-8125BECAAA80}"/>
              </a:ext>
            </a:extLst>
          </p:cNvPr>
          <p:cNvSpPr txBox="1">
            <a:spLocks noChangeArrowheads="1"/>
          </p:cNvSpPr>
          <p:nvPr/>
        </p:nvSpPr>
        <p:spPr bwMode="auto">
          <a:xfrm>
            <a:off x="7924800" y="502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274E75"/>
                </a:solidFill>
                <a:latin typeface="Arial Black" panose="020B0A04020102020204" pitchFamily="34" charset="0"/>
              </a:rPr>
              <a:t>4</a:t>
            </a:r>
          </a:p>
        </p:txBody>
      </p:sp>
      <p:sp>
        <p:nvSpPr>
          <p:cNvPr id="45072" name="Oval 16">
            <a:extLst>
              <a:ext uri="{FF2B5EF4-FFF2-40B4-BE49-F238E27FC236}">
                <a16:creationId xmlns:a16="http://schemas.microsoft.com/office/drawing/2014/main" id="{805C26D2-3F38-4DF1-814E-77808C021AAE}"/>
              </a:ext>
            </a:extLst>
          </p:cNvPr>
          <p:cNvSpPr>
            <a:spLocks noChangeArrowheads="1"/>
          </p:cNvSpPr>
          <p:nvPr/>
        </p:nvSpPr>
        <p:spPr bwMode="auto">
          <a:xfrm>
            <a:off x="7924800" y="5029200"/>
            <a:ext cx="457200" cy="457200"/>
          </a:xfrm>
          <a:prstGeom prst="ellipse">
            <a:avLst/>
          </a:prstGeom>
          <a:noFill/>
          <a:ln w="28575">
            <a:solidFill>
              <a:srgbClr val="274E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5073" name="Text Box 17">
            <a:extLst>
              <a:ext uri="{FF2B5EF4-FFF2-40B4-BE49-F238E27FC236}">
                <a16:creationId xmlns:a16="http://schemas.microsoft.com/office/drawing/2014/main" id="{6BE6C459-0166-439F-870C-7052671E0A05}"/>
              </a:ext>
            </a:extLst>
          </p:cNvPr>
          <p:cNvSpPr txBox="1">
            <a:spLocks noChangeArrowheads="1"/>
          </p:cNvSpPr>
          <p:nvPr/>
        </p:nvSpPr>
        <p:spPr bwMode="auto">
          <a:xfrm>
            <a:off x="84582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rgbClr val="274E75"/>
                </a:solidFill>
                <a:latin typeface="Arial Black" panose="020B0A04020102020204" pitchFamily="34" charset="0"/>
              </a:rPr>
              <a:t>5</a:t>
            </a:r>
          </a:p>
        </p:txBody>
      </p:sp>
      <p:sp>
        <p:nvSpPr>
          <p:cNvPr id="45074" name="Oval 18">
            <a:extLst>
              <a:ext uri="{FF2B5EF4-FFF2-40B4-BE49-F238E27FC236}">
                <a16:creationId xmlns:a16="http://schemas.microsoft.com/office/drawing/2014/main" id="{1DBBBCF8-2D34-4D2F-8487-984A8258571C}"/>
              </a:ext>
            </a:extLst>
          </p:cNvPr>
          <p:cNvSpPr>
            <a:spLocks noChangeArrowheads="1"/>
          </p:cNvSpPr>
          <p:nvPr/>
        </p:nvSpPr>
        <p:spPr bwMode="auto">
          <a:xfrm>
            <a:off x="8458200" y="2438400"/>
            <a:ext cx="457200" cy="457200"/>
          </a:xfrm>
          <a:prstGeom prst="ellipse">
            <a:avLst/>
          </a:prstGeom>
          <a:noFill/>
          <a:ln w="28575">
            <a:solidFill>
              <a:srgbClr val="274E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A4F16FE-CA3E-40B7-BC1A-C549C4D776ED}"/>
              </a:ext>
            </a:extLst>
          </p:cNvPr>
          <p:cNvSpPr>
            <a:spLocks noGrp="1" noChangeArrowheads="1"/>
          </p:cNvSpPr>
          <p:nvPr>
            <p:ph type="title" idx="4294967295"/>
          </p:nvPr>
        </p:nvSpPr>
        <p:spPr>
          <a:xfrm>
            <a:off x="2499918" y="96839"/>
            <a:ext cx="5424881" cy="1198561"/>
          </a:xfrm>
        </p:spPr>
        <p:txBody>
          <a:bodyPr/>
          <a:lstStyle/>
          <a:p>
            <a:pPr eaLnBrk="1" hangingPunct="1"/>
            <a:r>
              <a:rPr lang="en-US" altLang="en-US" dirty="0"/>
              <a:t>   Normal Reactions</a:t>
            </a:r>
          </a:p>
        </p:txBody>
      </p:sp>
      <p:sp>
        <p:nvSpPr>
          <p:cNvPr id="46083" name="Rectangle 3">
            <a:extLst>
              <a:ext uri="{FF2B5EF4-FFF2-40B4-BE49-F238E27FC236}">
                <a16:creationId xmlns:a16="http://schemas.microsoft.com/office/drawing/2014/main" id="{3A0AE9C5-AD93-4C06-A720-FFCA1112DA6B}"/>
              </a:ext>
            </a:extLst>
          </p:cNvPr>
          <p:cNvSpPr>
            <a:spLocks noGrp="1" noChangeArrowheads="1"/>
          </p:cNvSpPr>
          <p:nvPr>
            <p:ph type="body" idx="4294967295"/>
          </p:nvPr>
        </p:nvSpPr>
        <p:spPr>
          <a:xfrm>
            <a:off x="637563" y="1295400"/>
            <a:ext cx="6677637" cy="4800600"/>
          </a:xfrm>
        </p:spPr>
        <p:txBody>
          <a:bodyPr/>
          <a:lstStyle/>
          <a:p>
            <a:pPr eaLnBrk="1" hangingPunct="1">
              <a:buFont typeface="Wingdings" panose="05000000000000000000" pitchFamily="2" charset="2"/>
              <a:buNone/>
            </a:pPr>
            <a:r>
              <a:rPr lang="en-US" altLang="en-US" sz="2200" dirty="0"/>
              <a:t>	</a:t>
            </a:r>
            <a:r>
              <a:rPr lang="en-US" altLang="en-US" dirty="0"/>
              <a:t>The physiological reaction for the </a:t>
            </a:r>
            <a:r>
              <a:rPr lang="en-US" altLang="en-US" dirty="0">
                <a:solidFill>
                  <a:srgbClr val="CC3300"/>
                </a:solidFill>
              </a:rPr>
              <a:t>head</a:t>
            </a:r>
            <a:r>
              <a:rPr lang="en-US" altLang="en-US" dirty="0"/>
              <a:t>, </a:t>
            </a:r>
            <a:r>
              <a:rPr lang="en-US" altLang="en-US" dirty="0">
                <a:solidFill>
                  <a:srgbClr val="CC3300"/>
                </a:solidFill>
              </a:rPr>
              <a:t>dental</a:t>
            </a:r>
            <a:r>
              <a:rPr lang="en-US" altLang="en-US" dirty="0"/>
              <a:t>, and </a:t>
            </a:r>
            <a:r>
              <a:rPr lang="en-US" altLang="en-US" dirty="0">
                <a:solidFill>
                  <a:srgbClr val="CC3300"/>
                </a:solidFill>
              </a:rPr>
              <a:t>thyroid</a:t>
            </a:r>
            <a:r>
              <a:rPr lang="en-US" altLang="en-US" dirty="0"/>
              <a:t> regions is to first warm up, and then cool down. </a:t>
            </a:r>
          </a:p>
          <a:p>
            <a:pPr eaLnBrk="1" hangingPunct="1">
              <a:buFont typeface="Wingdings" panose="05000000000000000000" pitchFamily="2" charset="2"/>
              <a:buNone/>
            </a:pPr>
            <a:r>
              <a:rPr lang="en-US" altLang="en-US" dirty="0"/>
              <a:t>	The expected reaction after the cooling stimulus that we apply is a temperature</a:t>
            </a:r>
            <a:r>
              <a:rPr lang="en-US" altLang="en-US" dirty="0">
                <a:solidFill>
                  <a:srgbClr val="CC3300"/>
                </a:solidFill>
              </a:rPr>
              <a:t> increase </a:t>
            </a:r>
            <a:r>
              <a:rPr lang="en-US" altLang="en-US" dirty="0"/>
              <a:t>of approximately 0.3°C.</a:t>
            </a:r>
          </a:p>
          <a:p>
            <a:pPr eaLnBrk="1" hangingPunct="1">
              <a:buFont typeface="Wingdings" panose="05000000000000000000" pitchFamily="2" charset="2"/>
              <a:buNone/>
            </a:pPr>
            <a:r>
              <a:rPr lang="en-US" altLang="en-US" dirty="0"/>
              <a:t>	In the other regions of the body, the normal reaction is a temperature</a:t>
            </a:r>
            <a:r>
              <a:rPr lang="en-US" altLang="en-US" dirty="0">
                <a:solidFill>
                  <a:srgbClr val="CC3300"/>
                </a:solidFill>
              </a:rPr>
              <a:t> decrease</a:t>
            </a:r>
            <a:r>
              <a:rPr lang="en-US" altLang="en-US" dirty="0"/>
              <a:t> of 0.5 – 1.0°C. </a:t>
            </a:r>
          </a:p>
        </p:txBody>
      </p:sp>
      <p:pic>
        <p:nvPicPr>
          <p:cNvPr id="46084" name="Picture 4" descr="Reaction Categories">
            <a:extLst>
              <a:ext uri="{FF2B5EF4-FFF2-40B4-BE49-F238E27FC236}">
                <a16:creationId xmlns:a16="http://schemas.microsoft.com/office/drawing/2014/main" id="{8B51F315-0904-4657-ADCC-99F3697C6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43001"/>
            <a:ext cx="2679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a:extLst>
              <a:ext uri="{FF2B5EF4-FFF2-40B4-BE49-F238E27FC236}">
                <a16:creationId xmlns:a16="http://schemas.microsoft.com/office/drawing/2014/main" id="{54932D40-BD05-41CC-944E-E336894D065B}"/>
              </a:ext>
            </a:extLst>
          </p:cNvPr>
          <p:cNvSpPr>
            <a:spLocks noChangeArrowheads="1"/>
          </p:cNvSpPr>
          <p:nvPr/>
        </p:nvSpPr>
        <p:spPr bwMode="auto">
          <a:xfrm>
            <a:off x="8534400" y="1143000"/>
            <a:ext cx="17526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6086" name="Line 6">
            <a:extLst>
              <a:ext uri="{FF2B5EF4-FFF2-40B4-BE49-F238E27FC236}">
                <a16:creationId xmlns:a16="http://schemas.microsoft.com/office/drawing/2014/main" id="{FCDB8B3A-EC20-40CD-8318-D9EFBA066256}"/>
              </a:ext>
            </a:extLst>
          </p:cNvPr>
          <p:cNvSpPr>
            <a:spLocks noChangeShapeType="1"/>
          </p:cNvSpPr>
          <p:nvPr/>
        </p:nvSpPr>
        <p:spPr bwMode="auto">
          <a:xfrm flipV="1">
            <a:off x="8305800" y="4343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7">
            <a:extLst>
              <a:ext uri="{FF2B5EF4-FFF2-40B4-BE49-F238E27FC236}">
                <a16:creationId xmlns:a16="http://schemas.microsoft.com/office/drawing/2014/main" id="{52A037FE-F37D-4558-AA1D-49FB0C3AE97A}"/>
              </a:ext>
            </a:extLst>
          </p:cNvPr>
          <p:cNvSpPr>
            <a:spLocks noChangeShapeType="1"/>
          </p:cNvSpPr>
          <p:nvPr/>
        </p:nvSpPr>
        <p:spPr bwMode="auto">
          <a:xfrm flipH="1">
            <a:off x="7239000" y="51054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7145485-BC79-47B2-B936-92F207B4CF9D}"/>
              </a:ext>
            </a:extLst>
          </p:cNvPr>
          <p:cNvSpPr>
            <a:spLocks noGrp="1" noChangeArrowheads="1"/>
          </p:cNvSpPr>
          <p:nvPr>
            <p:ph type="title" idx="4294967295"/>
          </p:nvPr>
        </p:nvSpPr>
        <p:spPr>
          <a:xfrm>
            <a:off x="3200400" y="152400"/>
            <a:ext cx="5481637" cy="1108075"/>
          </a:xfrm>
        </p:spPr>
        <p:txBody>
          <a:bodyPr/>
          <a:lstStyle/>
          <a:p>
            <a:pPr eaLnBrk="1" hangingPunct="1"/>
            <a:r>
              <a:rPr lang="en-US" altLang="en-US" dirty="0"/>
              <a:t>Rigid Reactions</a:t>
            </a:r>
          </a:p>
        </p:txBody>
      </p:sp>
      <p:sp>
        <p:nvSpPr>
          <p:cNvPr id="47107" name="Rectangle 3">
            <a:extLst>
              <a:ext uri="{FF2B5EF4-FFF2-40B4-BE49-F238E27FC236}">
                <a16:creationId xmlns:a16="http://schemas.microsoft.com/office/drawing/2014/main" id="{E6ADA3C2-2ED8-491B-B32C-80AF04AB33AC}"/>
              </a:ext>
            </a:extLst>
          </p:cNvPr>
          <p:cNvSpPr>
            <a:spLocks noGrp="1" noChangeArrowheads="1"/>
          </p:cNvSpPr>
          <p:nvPr>
            <p:ph type="body" idx="4294967295"/>
          </p:nvPr>
        </p:nvSpPr>
        <p:spPr>
          <a:xfrm>
            <a:off x="394283" y="1371600"/>
            <a:ext cx="6430381" cy="5029200"/>
          </a:xfrm>
        </p:spPr>
        <p:txBody>
          <a:bodyPr/>
          <a:lstStyle/>
          <a:p>
            <a:pPr eaLnBrk="1" hangingPunct="1">
              <a:lnSpc>
                <a:spcPct val="80000"/>
              </a:lnSpc>
              <a:buFont typeface="Wingdings" panose="05000000000000000000" pitchFamily="2" charset="2"/>
              <a:buNone/>
            </a:pPr>
            <a:r>
              <a:rPr lang="en-US" altLang="en-US" sz="2400" dirty="0"/>
              <a:t>	</a:t>
            </a:r>
            <a:r>
              <a:rPr lang="en-US" altLang="en-US" sz="3200" dirty="0"/>
              <a:t>A </a:t>
            </a:r>
            <a:r>
              <a:rPr lang="en-US" altLang="en-US" sz="3200" dirty="0">
                <a:solidFill>
                  <a:srgbClr val="CC3300"/>
                </a:solidFill>
              </a:rPr>
              <a:t>Rigid</a:t>
            </a:r>
            <a:r>
              <a:rPr lang="en-US" altLang="en-US" sz="3200" dirty="0"/>
              <a:t> or Fixed Reaction occurs when the second measurement is largely unchanged from the first measurement.</a:t>
            </a:r>
          </a:p>
          <a:p>
            <a:pPr eaLnBrk="1" hangingPunct="1">
              <a:lnSpc>
                <a:spcPct val="80000"/>
              </a:lnSpc>
              <a:buFont typeface="Wingdings" panose="05000000000000000000" pitchFamily="2" charset="2"/>
              <a:buNone/>
            </a:pPr>
            <a:endParaRPr lang="en-US" altLang="en-US" sz="3200" dirty="0"/>
          </a:p>
          <a:p>
            <a:pPr eaLnBrk="1" hangingPunct="1">
              <a:lnSpc>
                <a:spcPct val="80000"/>
              </a:lnSpc>
              <a:buFont typeface="Wingdings" panose="05000000000000000000" pitchFamily="2" charset="2"/>
              <a:buNone/>
            </a:pPr>
            <a:r>
              <a:rPr lang="en-US" altLang="en-US" sz="3200" dirty="0"/>
              <a:t>	This is often an indication of a blockage, disturbed organ, or that the autonomous nervous system has no regulative influence on the reaction.</a:t>
            </a:r>
          </a:p>
          <a:p>
            <a:pPr eaLnBrk="1" hangingPunct="1">
              <a:lnSpc>
                <a:spcPct val="80000"/>
              </a:lnSpc>
              <a:buFont typeface="Wingdings" panose="05000000000000000000" pitchFamily="2" charset="2"/>
              <a:buNone/>
            </a:pPr>
            <a:endParaRPr lang="en-US" altLang="en-US" dirty="0"/>
          </a:p>
        </p:txBody>
      </p:sp>
      <p:pic>
        <p:nvPicPr>
          <p:cNvPr id="47108" name="Picture 4" descr="Reaction Categories">
            <a:extLst>
              <a:ext uri="{FF2B5EF4-FFF2-40B4-BE49-F238E27FC236}">
                <a16:creationId xmlns:a16="http://schemas.microsoft.com/office/drawing/2014/main" id="{C6823666-58E5-436D-9D91-E8E300848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43001"/>
            <a:ext cx="2679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a:extLst>
              <a:ext uri="{FF2B5EF4-FFF2-40B4-BE49-F238E27FC236}">
                <a16:creationId xmlns:a16="http://schemas.microsoft.com/office/drawing/2014/main" id="{14B636FB-E5DC-40C1-A69A-0AE4B5DEB3FA}"/>
              </a:ext>
            </a:extLst>
          </p:cNvPr>
          <p:cNvSpPr>
            <a:spLocks noChangeArrowheads="1"/>
          </p:cNvSpPr>
          <p:nvPr/>
        </p:nvSpPr>
        <p:spPr bwMode="auto">
          <a:xfrm>
            <a:off x="8001000" y="1143000"/>
            <a:ext cx="5334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7110" name="Rectangle 6">
            <a:extLst>
              <a:ext uri="{FF2B5EF4-FFF2-40B4-BE49-F238E27FC236}">
                <a16:creationId xmlns:a16="http://schemas.microsoft.com/office/drawing/2014/main" id="{3C6FE2F2-E631-4357-8975-CD4480F24765}"/>
              </a:ext>
            </a:extLst>
          </p:cNvPr>
          <p:cNvSpPr>
            <a:spLocks noChangeArrowheads="1"/>
          </p:cNvSpPr>
          <p:nvPr/>
        </p:nvSpPr>
        <p:spPr bwMode="auto">
          <a:xfrm>
            <a:off x="8991600" y="1143000"/>
            <a:ext cx="12954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7111" name="Line 7">
            <a:extLst>
              <a:ext uri="{FF2B5EF4-FFF2-40B4-BE49-F238E27FC236}">
                <a16:creationId xmlns:a16="http://schemas.microsoft.com/office/drawing/2014/main" id="{247344D8-7189-47A4-8269-5DB2DCEBE831}"/>
              </a:ext>
            </a:extLst>
          </p:cNvPr>
          <p:cNvSpPr>
            <a:spLocks noChangeShapeType="1"/>
          </p:cNvSpPr>
          <p:nvPr/>
        </p:nvSpPr>
        <p:spPr bwMode="auto">
          <a:xfrm>
            <a:off x="8763000" y="16002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8">
            <a:extLst>
              <a:ext uri="{FF2B5EF4-FFF2-40B4-BE49-F238E27FC236}">
                <a16:creationId xmlns:a16="http://schemas.microsoft.com/office/drawing/2014/main" id="{4C67B7C7-7141-4641-9828-4A0CEA4A28DA}"/>
              </a:ext>
            </a:extLst>
          </p:cNvPr>
          <p:cNvSpPr>
            <a:spLocks noChangeShapeType="1"/>
          </p:cNvSpPr>
          <p:nvPr/>
        </p:nvSpPr>
        <p:spPr bwMode="auto">
          <a:xfrm flipH="1">
            <a:off x="7086600" y="16002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F631BC9-71AD-4498-9E92-7B967DFD1FB3}"/>
              </a:ext>
            </a:extLst>
          </p:cNvPr>
          <p:cNvSpPr>
            <a:spLocks noGrp="1" noChangeArrowheads="1"/>
          </p:cNvSpPr>
          <p:nvPr>
            <p:ph type="title" idx="4294967295"/>
          </p:nvPr>
        </p:nvSpPr>
        <p:spPr>
          <a:xfrm>
            <a:off x="1524000" y="96839"/>
            <a:ext cx="7158038" cy="1412875"/>
          </a:xfrm>
        </p:spPr>
        <p:txBody>
          <a:bodyPr/>
          <a:lstStyle/>
          <a:p>
            <a:pPr eaLnBrk="1" hangingPunct="1"/>
            <a:r>
              <a:rPr lang="en-US" altLang="en-US"/>
              <a:t>         Hyper Reactions</a:t>
            </a:r>
          </a:p>
        </p:txBody>
      </p:sp>
      <p:sp>
        <p:nvSpPr>
          <p:cNvPr id="49155" name="Rectangle 3">
            <a:extLst>
              <a:ext uri="{FF2B5EF4-FFF2-40B4-BE49-F238E27FC236}">
                <a16:creationId xmlns:a16="http://schemas.microsoft.com/office/drawing/2014/main" id="{F29E9854-54AD-4F38-8BDA-528B0019554C}"/>
              </a:ext>
            </a:extLst>
          </p:cNvPr>
          <p:cNvSpPr>
            <a:spLocks noGrp="1" noChangeArrowheads="1"/>
          </p:cNvSpPr>
          <p:nvPr>
            <p:ph type="body" idx="4294967295"/>
          </p:nvPr>
        </p:nvSpPr>
        <p:spPr>
          <a:xfrm>
            <a:off x="1524000" y="1447800"/>
            <a:ext cx="5638800" cy="4800600"/>
          </a:xfrm>
        </p:spPr>
        <p:txBody>
          <a:bodyPr/>
          <a:lstStyle/>
          <a:p>
            <a:pPr eaLnBrk="1" hangingPunct="1">
              <a:lnSpc>
                <a:spcPct val="90000"/>
              </a:lnSpc>
              <a:buFont typeface="Wingdings" panose="05000000000000000000" pitchFamily="2" charset="2"/>
              <a:buNone/>
            </a:pPr>
            <a:r>
              <a:rPr lang="en-US" altLang="en-US" sz="3600"/>
              <a:t>A </a:t>
            </a:r>
            <a:r>
              <a:rPr lang="en-US" altLang="en-US" sz="3600">
                <a:solidFill>
                  <a:srgbClr val="CC3300"/>
                </a:solidFill>
              </a:rPr>
              <a:t>Hyper</a:t>
            </a:r>
            <a:r>
              <a:rPr lang="en-US" altLang="en-US" sz="3600"/>
              <a:t> Reaction occurs when the patient overreacts to stimulus.</a:t>
            </a:r>
          </a:p>
          <a:p>
            <a:pPr algn="ctr" eaLnBrk="1" hangingPunct="1">
              <a:lnSpc>
                <a:spcPct val="90000"/>
              </a:lnSpc>
              <a:buFont typeface="Wingdings" panose="05000000000000000000" pitchFamily="2" charset="2"/>
              <a:buNone/>
            </a:pPr>
            <a:r>
              <a:rPr lang="en-US" altLang="en-US" sz="3600"/>
              <a:t> ‘Allergic/Toxic’ </a:t>
            </a:r>
          </a:p>
          <a:p>
            <a:pPr eaLnBrk="1" hangingPunct="1">
              <a:lnSpc>
                <a:spcPct val="90000"/>
              </a:lnSpc>
              <a:buFont typeface="Wingdings" panose="05000000000000000000" pitchFamily="2" charset="2"/>
              <a:buNone/>
            </a:pPr>
            <a:endParaRPr lang="en-US" altLang="en-US" sz="3600"/>
          </a:p>
          <a:p>
            <a:pPr eaLnBrk="1" hangingPunct="1">
              <a:lnSpc>
                <a:spcPct val="90000"/>
              </a:lnSpc>
              <a:buFont typeface="Wingdings" panose="05000000000000000000" pitchFamily="2" charset="2"/>
              <a:buNone/>
            </a:pPr>
            <a:r>
              <a:rPr lang="en-US" altLang="en-US" sz="3600"/>
              <a:t> This is typical of patients with allergies or autoimmune syndromes.</a:t>
            </a:r>
          </a:p>
          <a:p>
            <a:pPr eaLnBrk="1" hangingPunct="1">
              <a:lnSpc>
                <a:spcPct val="90000"/>
              </a:lnSpc>
            </a:pPr>
            <a:endParaRPr lang="en-US" altLang="en-US"/>
          </a:p>
          <a:p>
            <a:pPr eaLnBrk="1" hangingPunct="1">
              <a:lnSpc>
                <a:spcPct val="90000"/>
              </a:lnSpc>
              <a:buFont typeface="Wingdings" panose="05000000000000000000" pitchFamily="2" charset="2"/>
              <a:buNone/>
            </a:pPr>
            <a:endParaRPr lang="en-US" altLang="en-US"/>
          </a:p>
          <a:p>
            <a:pPr eaLnBrk="1" hangingPunct="1">
              <a:lnSpc>
                <a:spcPct val="90000"/>
              </a:lnSpc>
              <a:buFont typeface="Wingdings" panose="05000000000000000000" pitchFamily="2" charset="2"/>
              <a:buNone/>
            </a:pPr>
            <a:endParaRPr lang="en-US" altLang="en-US"/>
          </a:p>
        </p:txBody>
      </p:sp>
      <p:pic>
        <p:nvPicPr>
          <p:cNvPr id="49156" name="Picture 4" descr="Reaction Categories">
            <a:extLst>
              <a:ext uri="{FF2B5EF4-FFF2-40B4-BE49-F238E27FC236}">
                <a16:creationId xmlns:a16="http://schemas.microsoft.com/office/drawing/2014/main" id="{F0AD1AAA-63FA-4461-BD7B-0249DEFC2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43001"/>
            <a:ext cx="2679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a:extLst>
              <a:ext uri="{FF2B5EF4-FFF2-40B4-BE49-F238E27FC236}">
                <a16:creationId xmlns:a16="http://schemas.microsoft.com/office/drawing/2014/main" id="{7368162F-ED96-4A11-9401-57BCAEE797C2}"/>
              </a:ext>
            </a:extLst>
          </p:cNvPr>
          <p:cNvSpPr>
            <a:spLocks noChangeArrowheads="1"/>
          </p:cNvSpPr>
          <p:nvPr/>
        </p:nvSpPr>
        <p:spPr bwMode="auto">
          <a:xfrm>
            <a:off x="8001000" y="1143000"/>
            <a:ext cx="14478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9158" name="Rectangle 6">
            <a:extLst>
              <a:ext uri="{FF2B5EF4-FFF2-40B4-BE49-F238E27FC236}">
                <a16:creationId xmlns:a16="http://schemas.microsoft.com/office/drawing/2014/main" id="{FD767CBF-F215-42E5-8CE3-EECC26CCB566}"/>
              </a:ext>
            </a:extLst>
          </p:cNvPr>
          <p:cNvSpPr>
            <a:spLocks noChangeArrowheads="1"/>
          </p:cNvSpPr>
          <p:nvPr/>
        </p:nvSpPr>
        <p:spPr bwMode="auto">
          <a:xfrm>
            <a:off x="9829800" y="1143000"/>
            <a:ext cx="4572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49159" name="Line 7">
            <a:extLst>
              <a:ext uri="{FF2B5EF4-FFF2-40B4-BE49-F238E27FC236}">
                <a16:creationId xmlns:a16="http://schemas.microsoft.com/office/drawing/2014/main" id="{3ACF44C2-508F-48E0-A7CD-F5C27BED37FD}"/>
              </a:ext>
            </a:extLst>
          </p:cNvPr>
          <p:cNvSpPr>
            <a:spLocks noChangeShapeType="1"/>
          </p:cNvSpPr>
          <p:nvPr/>
        </p:nvSpPr>
        <p:spPr bwMode="auto">
          <a:xfrm>
            <a:off x="9601200" y="16002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0" name="Line 8">
            <a:extLst>
              <a:ext uri="{FF2B5EF4-FFF2-40B4-BE49-F238E27FC236}">
                <a16:creationId xmlns:a16="http://schemas.microsoft.com/office/drawing/2014/main" id="{E08396ED-871C-40D0-A9F4-BE0DCB65C7F7}"/>
              </a:ext>
            </a:extLst>
          </p:cNvPr>
          <p:cNvSpPr>
            <a:spLocks noChangeShapeType="1"/>
          </p:cNvSpPr>
          <p:nvPr/>
        </p:nvSpPr>
        <p:spPr bwMode="auto">
          <a:xfrm flipH="1">
            <a:off x="7315200" y="16002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520E448-D77B-4055-B65E-ED7F18E0A53A}"/>
              </a:ext>
            </a:extLst>
          </p:cNvPr>
          <p:cNvSpPr>
            <a:spLocks noGrp="1" noChangeArrowheads="1"/>
          </p:cNvSpPr>
          <p:nvPr>
            <p:ph type="title" idx="4294967295"/>
          </p:nvPr>
        </p:nvSpPr>
        <p:spPr>
          <a:xfrm>
            <a:off x="1905000" y="96839"/>
            <a:ext cx="5791200" cy="1412875"/>
          </a:xfrm>
        </p:spPr>
        <p:txBody>
          <a:bodyPr/>
          <a:lstStyle/>
          <a:p>
            <a:pPr eaLnBrk="1" hangingPunct="1"/>
            <a:r>
              <a:rPr lang="en-US" altLang="en-US" dirty="0"/>
              <a:t>     Paradoxical Reactions</a:t>
            </a:r>
          </a:p>
        </p:txBody>
      </p:sp>
      <p:sp>
        <p:nvSpPr>
          <p:cNvPr id="51203" name="Rectangle 3">
            <a:extLst>
              <a:ext uri="{FF2B5EF4-FFF2-40B4-BE49-F238E27FC236}">
                <a16:creationId xmlns:a16="http://schemas.microsoft.com/office/drawing/2014/main" id="{ECB57D1B-852A-46E7-B158-661CACB3B970}"/>
              </a:ext>
            </a:extLst>
          </p:cNvPr>
          <p:cNvSpPr>
            <a:spLocks noGrp="1" noChangeArrowheads="1"/>
          </p:cNvSpPr>
          <p:nvPr>
            <p:ph type="body" idx="4294967295"/>
          </p:nvPr>
        </p:nvSpPr>
        <p:spPr>
          <a:xfrm>
            <a:off x="721453" y="1295400"/>
            <a:ext cx="6147659" cy="4800600"/>
          </a:xfrm>
        </p:spPr>
        <p:txBody>
          <a:bodyPr/>
          <a:lstStyle/>
          <a:p>
            <a:pPr eaLnBrk="1" hangingPunct="1">
              <a:lnSpc>
                <a:spcPct val="90000"/>
              </a:lnSpc>
              <a:buFont typeface="Wingdings" panose="05000000000000000000" pitchFamily="2" charset="2"/>
              <a:buNone/>
            </a:pPr>
            <a:r>
              <a:rPr lang="en-US" altLang="en-US" dirty="0"/>
              <a:t>	</a:t>
            </a:r>
            <a:r>
              <a:rPr lang="en-US" altLang="en-US" sz="3200" dirty="0"/>
              <a:t>A </a:t>
            </a:r>
            <a:r>
              <a:rPr lang="en-US" altLang="en-US" sz="3200" dirty="0">
                <a:solidFill>
                  <a:srgbClr val="CC3300"/>
                </a:solidFill>
              </a:rPr>
              <a:t>Paradox</a:t>
            </a:r>
            <a:r>
              <a:rPr lang="en-US" altLang="en-US" sz="3200" dirty="0"/>
              <a:t> Reaction occurs when the measurement of a point after cooling is the opposite of what is expected.</a:t>
            </a:r>
          </a:p>
          <a:p>
            <a:pPr eaLnBrk="1" hangingPunct="1">
              <a:lnSpc>
                <a:spcPct val="90000"/>
              </a:lnSpc>
              <a:buFont typeface="Wingdings" panose="05000000000000000000" pitchFamily="2" charset="2"/>
              <a:buNone/>
            </a:pPr>
            <a:r>
              <a:rPr lang="en-US" altLang="en-US" sz="3200" dirty="0"/>
              <a:t>	</a:t>
            </a:r>
          </a:p>
          <a:p>
            <a:pPr eaLnBrk="1" hangingPunct="1">
              <a:lnSpc>
                <a:spcPct val="90000"/>
              </a:lnSpc>
              <a:buFont typeface="Wingdings" panose="05000000000000000000" pitchFamily="2" charset="2"/>
              <a:buNone/>
            </a:pPr>
            <a:r>
              <a:rPr lang="en-US" altLang="en-US" sz="3200" dirty="0"/>
              <a:t>	Paradox Reactions  usually indicate disease processes, particularly inflammation, or maybe a cancerous terrain.</a:t>
            </a:r>
          </a:p>
          <a:p>
            <a:pPr eaLnBrk="1" hangingPunct="1">
              <a:lnSpc>
                <a:spcPct val="90000"/>
              </a:lnSpc>
            </a:pPr>
            <a:endParaRPr lang="en-US" altLang="en-US" sz="3200" dirty="0"/>
          </a:p>
          <a:p>
            <a:pPr eaLnBrk="1" hangingPunct="1">
              <a:lnSpc>
                <a:spcPct val="90000"/>
              </a:lnSpc>
            </a:pPr>
            <a:endParaRPr lang="en-US" altLang="en-US" sz="3600" dirty="0"/>
          </a:p>
          <a:p>
            <a:pPr eaLnBrk="1" hangingPunct="1">
              <a:lnSpc>
                <a:spcPct val="90000"/>
              </a:lnSpc>
              <a:buFont typeface="Wingdings" panose="05000000000000000000" pitchFamily="2" charset="2"/>
              <a:buNone/>
            </a:pPr>
            <a:endParaRPr lang="en-US" altLang="en-US" dirty="0"/>
          </a:p>
        </p:txBody>
      </p:sp>
      <p:pic>
        <p:nvPicPr>
          <p:cNvPr id="51204" name="Picture 4" descr="Reaction Categories">
            <a:extLst>
              <a:ext uri="{FF2B5EF4-FFF2-40B4-BE49-F238E27FC236}">
                <a16:creationId xmlns:a16="http://schemas.microsoft.com/office/drawing/2014/main" id="{7B3D2CFE-13DD-4523-B762-A4FDEDC8C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43001"/>
            <a:ext cx="26797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a:extLst>
              <a:ext uri="{FF2B5EF4-FFF2-40B4-BE49-F238E27FC236}">
                <a16:creationId xmlns:a16="http://schemas.microsoft.com/office/drawing/2014/main" id="{C943B540-0EF1-4538-9E71-18E5200BC7B5}"/>
              </a:ext>
            </a:extLst>
          </p:cNvPr>
          <p:cNvSpPr>
            <a:spLocks noChangeArrowheads="1"/>
          </p:cNvSpPr>
          <p:nvPr/>
        </p:nvSpPr>
        <p:spPr bwMode="auto">
          <a:xfrm>
            <a:off x="8001000" y="1143000"/>
            <a:ext cx="1828800" cy="5105400"/>
          </a:xfrm>
          <a:prstGeom prst="rect">
            <a:avLst/>
          </a:prstGeom>
          <a:solidFill>
            <a:srgbClr val="080808">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51206" name="Line 6">
            <a:extLst>
              <a:ext uri="{FF2B5EF4-FFF2-40B4-BE49-F238E27FC236}">
                <a16:creationId xmlns:a16="http://schemas.microsoft.com/office/drawing/2014/main" id="{58992ACA-A6C6-4C52-9352-CE0A1925DFB8}"/>
              </a:ext>
            </a:extLst>
          </p:cNvPr>
          <p:cNvSpPr>
            <a:spLocks noChangeShapeType="1"/>
          </p:cNvSpPr>
          <p:nvPr/>
        </p:nvSpPr>
        <p:spPr bwMode="auto">
          <a:xfrm>
            <a:off x="10058400" y="16002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7" name="Line 7">
            <a:extLst>
              <a:ext uri="{FF2B5EF4-FFF2-40B4-BE49-F238E27FC236}">
                <a16:creationId xmlns:a16="http://schemas.microsoft.com/office/drawing/2014/main" id="{0CFCA422-C48C-4C37-A63F-1CED32C8DB56}"/>
              </a:ext>
            </a:extLst>
          </p:cNvPr>
          <p:cNvSpPr>
            <a:spLocks noChangeShapeType="1"/>
          </p:cNvSpPr>
          <p:nvPr/>
        </p:nvSpPr>
        <p:spPr bwMode="auto">
          <a:xfrm flipH="1">
            <a:off x="7315200" y="160020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E61AB51-2D70-4C08-A357-1E8F5DD87E89}"/>
              </a:ext>
            </a:extLst>
          </p:cNvPr>
          <p:cNvSpPr>
            <a:spLocks noGrp="1" noChangeArrowheads="1"/>
          </p:cNvSpPr>
          <p:nvPr>
            <p:ph type="title" idx="4294967295"/>
          </p:nvPr>
        </p:nvSpPr>
        <p:spPr>
          <a:xfrm>
            <a:off x="2451100" y="0"/>
            <a:ext cx="7683500" cy="1066800"/>
          </a:xfrm>
        </p:spPr>
        <p:txBody>
          <a:bodyPr/>
          <a:lstStyle/>
          <a:p>
            <a:pPr algn="ctr" eaLnBrk="1" hangingPunct="1"/>
            <a:r>
              <a:rPr lang="en-US" altLang="en-US" sz="4000" dirty="0"/>
              <a:t>Temperature Side Difference</a:t>
            </a:r>
          </a:p>
        </p:txBody>
      </p:sp>
      <p:pic>
        <p:nvPicPr>
          <p:cNvPr id="59395" name="Picture 3" descr="Rost Lorraine - RP">
            <a:extLst>
              <a:ext uri="{FF2B5EF4-FFF2-40B4-BE49-F238E27FC236}">
                <a16:creationId xmlns:a16="http://schemas.microsoft.com/office/drawing/2014/main" id="{52FEA381-6B3D-4CCF-BC06-714CDEFA622E}"/>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1096" t="1878" r="47438" b="51155"/>
          <a:stretch>
            <a:fillRect/>
          </a:stretch>
        </p:blipFill>
        <p:spPr>
          <a:xfrm>
            <a:off x="2819400" y="838200"/>
            <a:ext cx="7683500" cy="2197100"/>
          </a:xfrm>
        </p:spPr>
      </p:pic>
      <p:sp>
        <p:nvSpPr>
          <p:cNvPr id="59396" name="Line 4">
            <a:extLst>
              <a:ext uri="{FF2B5EF4-FFF2-40B4-BE49-F238E27FC236}">
                <a16:creationId xmlns:a16="http://schemas.microsoft.com/office/drawing/2014/main" id="{6D225006-6D58-4A7C-9E3C-A69E9CDBB677}"/>
              </a:ext>
            </a:extLst>
          </p:cNvPr>
          <p:cNvSpPr>
            <a:spLocks noChangeShapeType="1"/>
          </p:cNvSpPr>
          <p:nvPr/>
        </p:nvSpPr>
        <p:spPr bwMode="auto">
          <a:xfrm>
            <a:off x="10169525" y="9906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7" name="Rectangle 5">
            <a:extLst>
              <a:ext uri="{FF2B5EF4-FFF2-40B4-BE49-F238E27FC236}">
                <a16:creationId xmlns:a16="http://schemas.microsoft.com/office/drawing/2014/main" id="{B4420680-56D2-4438-971D-B653CC51221F}"/>
              </a:ext>
            </a:extLst>
          </p:cNvPr>
          <p:cNvSpPr>
            <a:spLocks noChangeArrowheads="1"/>
          </p:cNvSpPr>
          <p:nvPr/>
        </p:nvSpPr>
        <p:spPr bwMode="auto">
          <a:xfrm>
            <a:off x="9940925" y="1447800"/>
            <a:ext cx="457200" cy="16764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59398" name="Line 6">
            <a:extLst>
              <a:ext uri="{FF2B5EF4-FFF2-40B4-BE49-F238E27FC236}">
                <a16:creationId xmlns:a16="http://schemas.microsoft.com/office/drawing/2014/main" id="{BE6BB2A6-F544-4396-83AE-C4E93F6F293F}"/>
              </a:ext>
            </a:extLst>
          </p:cNvPr>
          <p:cNvSpPr>
            <a:spLocks noChangeShapeType="1"/>
          </p:cNvSpPr>
          <p:nvPr/>
        </p:nvSpPr>
        <p:spPr bwMode="auto">
          <a:xfrm>
            <a:off x="3684588" y="9906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Rectangle 7">
            <a:extLst>
              <a:ext uri="{FF2B5EF4-FFF2-40B4-BE49-F238E27FC236}">
                <a16:creationId xmlns:a16="http://schemas.microsoft.com/office/drawing/2014/main" id="{6AAC1061-979D-4E71-B133-013E313A6B1E}"/>
              </a:ext>
            </a:extLst>
          </p:cNvPr>
          <p:cNvSpPr>
            <a:spLocks noChangeArrowheads="1"/>
          </p:cNvSpPr>
          <p:nvPr/>
        </p:nvSpPr>
        <p:spPr bwMode="auto">
          <a:xfrm>
            <a:off x="3455988" y="1447800"/>
            <a:ext cx="457200" cy="16002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59400" name="Rectangle 8">
            <a:extLst>
              <a:ext uri="{FF2B5EF4-FFF2-40B4-BE49-F238E27FC236}">
                <a16:creationId xmlns:a16="http://schemas.microsoft.com/office/drawing/2014/main" id="{69DB6009-843A-4E68-8FBB-EB339D2CA3F0}"/>
              </a:ext>
            </a:extLst>
          </p:cNvPr>
          <p:cNvSpPr>
            <a:spLocks noChangeArrowheads="1"/>
          </p:cNvSpPr>
          <p:nvPr/>
        </p:nvSpPr>
        <p:spPr bwMode="auto">
          <a:xfrm>
            <a:off x="2438400" y="3429000"/>
            <a:ext cx="1828800" cy="6858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2000">
                <a:latin typeface="Arial Black" panose="020B0A04020102020204" pitchFamily="34" charset="0"/>
              </a:rPr>
              <a:t>Normal</a:t>
            </a:r>
            <a:br>
              <a:rPr lang="en-US" altLang="en-US" sz="2000">
                <a:latin typeface="Arial Black" panose="020B0A04020102020204" pitchFamily="34" charset="0"/>
              </a:rPr>
            </a:br>
            <a:r>
              <a:rPr lang="en-US" altLang="en-US" sz="2000">
                <a:latin typeface="Arial Black" panose="020B0A04020102020204" pitchFamily="34" charset="0"/>
              </a:rPr>
              <a:t>&lt; 0.3</a:t>
            </a:r>
            <a:r>
              <a:rPr lang="en-US" altLang="en-US" sz="2000" b="1">
                <a:latin typeface="Arial Black" panose="020B0A04020102020204" pitchFamily="34" charset="0"/>
              </a:rPr>
              <a:t>°</a:t>
            </a:r>
            <a:r>
              <a:rPr lang="en-US" altLang="en-US" sz="2000">
                <a:latin typeface="Arial Black" panose="020B0A04020102020204" pitchFamily="34" charset="0"/>
              </a:rPr>
              <a:t>C</a:t>
            </a:r>
            <a:endParaRPr lang="en-US" altLang="en-US" sz="1400">
              <a:latin typeface="Arial Black" panose="020B0A04020102020204" pitchFamily="34" charset="0"/>
            </a:endParaRPr>
          </a:p>
          <a:p>
            <a:pPr eaLnBrk="1" hangingPunct="1">
              <a:lnSpc>
                <a:spcPct val="90000"/>
              </a:lnSpc>
              <a:spcBef>
                <a:spcPct val="20000"/>
              </a:spcBef>
            </a:pPr>
            <a:endParaRPr lang="en-US" altLang="en-US" sz="2800" b="1"/>
          </a:p>
        </p:txBody>
      </p:sp>
      <p:sp>
        <p:nvSpPr>
          <p:cNvPr id="59401" name="Rectangle 9">
            <a:extLst>
              <a:ext uri="{FF2B5EF4-FFF2-40B4-BE49-F238E27FC236}">
                <a16:creationId xmlns:a16="http://schemas.microsoft.com/office/drawing/2014/main" id="{ADAD6BE2-B627-4E10-BF59-38774FC67B1D}"/>
              </a:ext>
            </a:extLst>
          </p:cNvPr>
          <p:cNvSpPr>
            <a:spLocks noChangeArrowheads="1"/>
          </p:cNvSpPr>
          <p:nvPr/>
        </p:nvSpPr>
        <p:spPr bwMode="auto">
          <a:xfrm>
            <a:off x="6477000" y="3429000"/>
            <a:ext cx="1828800" cy="6858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2000">
                <a:latin typeface="Arial Black" panose="020B0A04020102020204" pitchFamily="34" charset="0"/>
              </a:rPr>
              <a:t>Significant</a:t>
            </a:r>
            <a:br>
              <a:rPr lang="en-US" altLang="en-US" sz="2000">
                <a:latin typeface="Arial Black" panose="020B0A04020102020204" pitchFamily="34" charset="0"/>
              </a:rPr>
            </a:br>
            <a:r>
              <a:rPr lang="en-US" altLang="en-US" sz="2000">
                <a:latin typeface="Arial Black" panose="020B0A04020102020204" pitchFamily="34" charset="0"/>
              </a:rPr>
              <a:t>0.3 – 0.7</a:t>
            </a:r>
            <a:r>
              <a:rPr lang="en-US" altLang="en-US" sz="2000" b="1">
                <a:latin typeface="Arial Black" panose="020B0A04020102020204" pitchFamily="34" charset="0"/>
              </a:rPr>
              <a:t>°</a:t>
            </a:r>
            <a:r>
              <a:rPr lang="en-US" altLang="en-US" sz="2000">
                <a:latin typeface="Arial Black" panose="020B0A04020102020204" pitchFamily="34" charset="0"/>
              </a:rPr>
              <a:t>C</a:t>
            </a:r>
            <a:endParaRPr lang="en-US" altLang="en-US" sz="1400">
              <a:latin typeface="Arial Black" panose="020B0A04020102020204" pitchFamily="34" charset="0"/>
            </a:endParaRPr>
          </a:p>
          <a:p>
            <a:pPr eaLnBrk="1" hangingPunct="1">
              <a:lnSpc>
                <a:spcPct val="90000"/>
              </a:lnSpc>
              <a:spcBef>
                <a:spcPct val="20000"/>
              </a:spcBef>
            </a:pPr>
            <a:endParaRPr lang="en-US" altLang="en-US" sz="2800" b="1"/>
          </a:p>
        </p:txBody>
      </p:sp>
      <p:sp>
        <p:nvSpPr>
          <p:cNvPr id="59402" name="Rectangle 10">
            <a:extLst>
              <a:ext uri="{FF2B5EF4-FFF2-40B4-BE49-F238E27FC236}">
                <a16:creationId xmlns:a16="http://schemas.microsoft.com/office/drawing/2014/main" id="{B70F6523-860B-47B2-90FE-1832CE3E4133}"/>
              </a:ext>
            </a:extLst>
          </p:cNvPr>
          <p:cNvSpPr>
            <a:spLocks noChangeArrowheads="1"/>
          </p:cNvSpPr>
          <p:nvPr/>
        </p:nvSpPr>
        <p:spPr bwMode="auto">
          <a:xfrm>
            <a:off x="8610600" y="3429000"/>
            <a:ext cx="1828800" cy="685800"/>
          </a:xfrm>
          <a:prstGeom prst="rect">
            <a:avLst/>
          </a:prstGeom>
          <a:solidFill>
            <a:srgbClr val="4D6B8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2000">
                <a:latin typeface="Arial Black" panose="020B0A04020102020204" pitchFamily="34" charset="0"/>
              </a:rPr>
              <a:t>High</a:t>
            </a:r>
            <a:br>
              <a:rPr lang="en-US" altLang="en-US" sz="2000">
                <a:latin typeface="Arial Black" panose="020B0A04020102020204" pitchFamily="34" charset="0"/>
              </a:rPr>
            </a:br>
            <a:r>
              <a:rPr lang="en-US" altLang="en-US" sz="2000">
                <a:latin typeface="Arial Black" panose="020B0A04020102020204" pitchFamily="34" charset="0"/>
              </a:rPr>
              <a:t>&gt; 0.7</a:t>
            </a:r>
            <a:r>
              <a:rPr lang="en-US" altLang="en-US" sz="2000" b="1">
                <a:latin typeface="Arial Black" panose="020B0A04020102020204" pitchFamily="34" charset="0"/>
              </a:rPr>
              <a:t>°</a:t>
            </a:r>
            <a:r>
              <a:rPr lang="en-US" altLang="en-US" sz="2000">
                <a:latin typeface="Arial Black" panose="020B0A04020102020204" pitchFamily="34" charset="0"/>
              </a:rPr>
              <a:t>C</a:t>
            </a:r>
            <a:endParaRPr lang="en-US" altLang="en-US" sz="1400">
              <a:latin typeface="Arial Black" panose="020B0A04020102020204" pitchFamily="34" charset="0"/>
            </a:endParaRPr>
          </a:p>
          <a:p>
            <a:pPr eaLnBrk="1" hangingPunct="1">
              <a:lnSpc>
                <a:spcPct val="90000"/>
              </a:lnSpc>
              <a:spcBef>
                <a:spcPct val="20000"/>
              </a:spcBef>
            </a:pPr>
            <a:endParaRPr lang="en-US" altLang="en-US" sz="2800" b="1"/>
          </a:p>
        </p:txBody>
      </p:sp>
      <p:sp>
        <p:nvSpPr>
          <p:cNvPr id="59403" name="Rectangle 11">
            <a:extLst>
              <a:ext uri="{FF2B5EF4-FFF2-40B4-BE49-F238E27FC236}">
                <a16:creationId xmlns:a16="http://schemas.microsoft.com/office/drawing/2014/main" id="{2DE0C0D4-F1DD-4A96-B728-AF37047FB6EB}"/>
              </a:ext>
            </a:extLst>
          </p:cNvPr>
          <p:cNvSpPr>
            <a:spLocks noChangeArrowheads="1"/>
          </p:cNvSpPr>
          <p:nvPr/>
        </p:nvSpPr>
        <p:spPr bwMode="auto">
          <a:xfrm>
            <a:off x="1905000" y="41148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400" b="1"/>
              <a:t>The direction of the arrow points to the side (left or right) with a higher temperature.  This is the side that should be further evaluated.</a:t>
            </a:r>
            <a:br>
              <a:rPr lang="en-US" altLang="en-US" sz="2400" b="1"/>
            </a:br>
            <a:r>
              <a:rPr lang="en-US" altLang="en-US" sz="2400" b="1"/>
              <a:t>If there is a temperature difference in A, but not a temperature difference in B, the region is of decreased concern because </a:t>
            </a:r>
            <a:r>
              <a:rPr lang="en-US" altLang="en-US" sz="2400" b="1">
                <a:solidFill>
                  <a:srgbClr val="CC3300"/>
                </a:solidFill>
              </a:rPr>
              <a:t>compensation</a:t>
            </a:r>
            <a:r>
              <a:rPr lang="en-US" altLang="en-US" sz="2400" b="1"/>
              <a:t> has taken place. </a:t>
            </a:r>
          </a:p>
          <a:p>
            <a:pPr eaLnBrk="1" hangingPunct="1">
              <a:spcBef>
                <a:spcPct val="20000"/>
              </a:spcBef>
            </a:pPr>
            <a:endParaRPr lang="en-US" altLang="en-US" sz="2400" b="1"/>
          </a:p>
          <a:p>
            <a:pPr eaLnBrk="1" hangingPunct="1">
              <a:spcBef>
                <a:spcPct val="20000"/>
              </a:spcBef>
              <a:buFontTx/>
              <a:buChar char="•"/>
            </a:pPr>
            <a:endParaRPr lang="en-US" altLang="en-US" sz="2400" b="1"/>
          </a:p>
          <a:p>
            <a:pPr eaLnBrk="1" hangingPunct="1">
              <a:spcBef>
                <a:spcPct val="20000"/>
              </a:spcBef>
              <a:buFontTx/>
              <a:buChar char="•"/>
            </a:pPr>
            <a:endParaRPr lang="en-US" altLang="en-US" sz="2400" b="1"/>
          </a:p>
        </p:txBody>
      </p:sp>
      <p:sp>
        <p:nvSpPr>
          <p:cNvPr id="59404" name="Line 12">
            <a:extLst>
              <a:ext uri="{FF2B5EF4-FFF2-40B4-BE49-F238E27FC236}">
                <a16:creationId xmlns:a16="http://schemas.microsoft.com/office/drawing/2014/main" id="{5641CBB4-6061-4383-BCB2-5D2FDFBA7B61}"/>
              </a:ext>
            </a:extLst>
          </p:cNvPr>
          <p:cNvSpPr>
            <a:spLocks noChangeShapeType="1"/>
          </p:cNvSpPr>
          <p:nvPr/>
        </p:nvSpPr>
        <p:spPr bwMode="auto">
          <a:xfrm flipV="1">
            <a:off x="2743200" y="2438400"/>
            <a:ext cx="0" cy="9906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3">
            <a:extLst>
              <a:ext uri="{FF2B5EF4-FFF2-40B4-BE49-F238E27FC236}">
                <a16:creationId xmlns:a16="http://schemas.microsoft.com/office/drawing/2014/main" id="{3A4E0C4A-9CE8-47E2-8A40-7BC875F91BBB}"/>
              </a:ext>
            </a:extLst>
          </p:cNvPr>
          <p:cNvSpPr>
            <a:spLocks noChangeShapeType="1"/>
          </p:cNvSpPr>
          <p:nvPr/>
        </p:nvSpPr>
        <p:spPr bwMode="auto">
          <a:xfrm>
            <a:off x="2743200" y="2438400"/>
            <a:ext cx="838200"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6" name="Line 14">
            <a:extLst>
              <a:ext uri="{FF2B5EF4-FFF2-40B4-BE49-F238E27FC236}">
                <a16:creationId xmlns:a16="http://schemas.microsoft.com/office/drawing/2014/main" id="{D41B4C28-9F66-4BE3-A3FF-98D941A2EE69}"/>
              </a:ext>
            </a:extLst>
          </p:cNvPr>
          <p:cNvSpPr>
            <a:spLocks noChangeShapeType="1"/>
          </p:cNvSpPr>
          <p:nvPr/>
        </p:nvSpPr>
        <p:spPr bwMode="auto">
          <a:xfrm>
            <a:off x="9753600" y="2819400"/>
            <a:ext cx="304800"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Line 15">
            <a:extLst>
              <a:ext uri="{FF2B5EF4-FFF2-40B4-BE49-F238E27FC236}">
                <a16:creationId xmlns:a16="http://schemas.microsoft.com/office/drawing/2014/main" id="{D0C1EC6C-5A96-42F9-BD53-F2B501827C1C}"/>
              </a:ext>
            </a:extLst>
          </p:cNvPr>
          <p:cNvSpPr>
            <a:spLocks noChangeShapeType="1"/>
          </p:cNvSpPr>
          <p:nvPr/>
        </p:nvSpPr>
        <p:spPr bwMode="auto">
          <a:xfrm>
            <a:off x="8915400" y="2438400"/>
            <a:ext cx="1143000" cy="0"/>
          </a:xfrm>
          <a:prstGeom prst="line">
            <a:avLst/>
          </a:prstGeom>
          <a:noFill/>
          <a:ln w="952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8" name="Line 16">
            <a:extLst>
              <a:ext uri="{FF2B5EF4-FFF2-40B4-BE49-F238E27FC236}">
                <a16:creationId xmlns:a16="http://schemas.microsoft.com/office/drawing/2014/main" id="{CE8D0943-54E6-41E0-9FE2-8F7728140E59}"/>
              </a:ext>
            </a:extLst>
          </p:cNvPr>
          <p:cNvSpPr>
            <a:spLocks noChangeShapeType="1"/>
          </p:cNvSpPr>
          <p:nvPr/>
        </p:nvSpPr>
        <p:spPr bwMode="auto">
          <a:xfrm>
            <a:off x="8915400" y="2438400"/>
            <a:ext cx="0" cy="6858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Line 17">
            <a:extLst>
              <a:ext uri="{FF2B5EF4-FFF2-40B4-BE49-F238E27FC236}">
                <a16:creationId xmlns:a16="http://schemas.microsoft.com/office/drawing/2014/main" id="{3B6BA462-4152-450F-B7C5-D010BD8886DE}"/>
              </a:ext>
            </a:extLst>
          </p:cNvPr>
          <p:cNvSpPr>
            <a:spLocks noChangeShapeType="1"/>
          </p:cNvSpPr>
          <p:nvPr/>
        </p:nvSpPr>
        <p:spPr bwMode="auto">
          <a:xfrm flipH="1">
            <a:off x="7772400" y="3124200"/>
            <a:ext cx="114300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8">
            <a:extLst>
              <a:ext uri="{FF2B5EF4-FFF2-40B4-BE49-F238E27FC236}">
                <a16:creationId xmlns:a16="http://schemas.microsoft.com/office/drawing/2014/main" id="{02C91C14-99F4-4F57-8157-08C2D5F5B9D2}"/>
              </a:ext>
            </a:extLst>
          </p:cNvPr>
          <p:cNvSpPr>
            <a:spLocks noChangeShapeType="1"/>
          </p:cNvSpPr>
          <p:nvPr/>
        </p:nvSpPr>
        <p:spPr bwMode="auto">
          <a:xfrm>
            <a:off x="7772400" y="3124200"/>
            <a:ext cx="0" cy="3048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9">
            <a:extLst>
              <a:ext uri="{FF2B5EF4-FFF2-40B4-BE49-F238E27FC236}">
                <a16:creationId xmlns:a16="http://schemas.microsoft.com/office/drawing/2014/main" id="{F37DBA29-E4EA-4140-982E-300796501A7E}"/>
              </a:ext>
            </a:extLst>
          </p:cNvPr>
          <p:cNvSpPr>
            <a:spLocks noChangeShapeType="1"/>
          </p:cNvSpPr>
          <p:nvPr/>
        </p:nvSpPr>
        <p:spPr bwMode="auto">
          <a:xfrm>
            <a:off x="9753600" y="2819400"/>
            <a:ext cx="0" cy="6096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CEABE68-ED65-430A-B9B9-FD569EA2F56F}"/>
              </a:ext>
            </a:extLst>
          </p:cNvPr>
          <p:cNvSpPr>
            <a:spLocks noGrp="1" noChangeArrowheads="1"/>
          </p:cNvSpPr>
          <p:nvPr>
            <p:ph type="title" idx="4294967295"/>
          </p:nvPr>
        </p:nvSpPr>
        <p:spPr>
          <a:xfrm>
            <a:off x="1905000" y="381000"/>
            <a:ext cx="8458200" cy="990600"/>
          </a:xfrm>
        </p:spPr>
        <p:txBody>
          <a:bodyPr anchor="ctr"/>
          <a:lstStyle/>
          <a:p>
            <a:pPr algn="ctr" eaLnBrk="1" hangingPunct="1"/>
            <a:r>
              <a:rPr lang="en-US" altLang="en-US"/>
              <a:t>     Temperature Side Difference</a:t>
            </a:r>
          </a:p>
        </p:txBody>
      </p:sp>
      <p:sp>
        <p:nvSpPr>
          <p:cNvPr id="60419" name="Rectangle 3">
            <a:extLst>
              <a:ext uri="{FF2B5EF4-FFF2-40B4-BE49-F238E27FC236}">
                <a16:creationId xmlns:a16="http://schemas.microsoft.com/office/drawing/2014/main" id="{13F6999A-0319-4320-9455-EF4D0DF100AA}"/>
              </a:ext>
            </a:extLst>
          </p:cNvPr>
          <p:cNvSpPr>
            <a:spLocks noGrp="1" noChangeArrowheads="1"/>
          </p:cNvSpPr>
          <p:nvPr>
            <p:ph type="body" idx="4294967295"/>
          </p:nvPr>
        </p:nvSpPr>
        <p:spPr>
          <a:xfrm>
            <a:off x="1828800" y="1752600"/>
            <a:ext cx="8458200" cy="4343400"/>
          </a:xfrm>
        </p:spPr>
        <p:txBody>
          <a:bodyPr/>
          <a:lstStyle/>
          <a:p>
            <a:pPr eaLnBrk="1" hangingPunct="1">
              <a:buFont typeface="Wingdings" panose="05000000000000000000" pitchFamily="2" charset="2"/>
              <a:buNone/>
            </a:pPr>
            <a:r>
              <a:rPr lang="en-US" altLang="en-US" dirty="0"/>
              <a:t>	</a:t>
            </a:r>
            <a:r>
              <a:rPr lang="en-US" altLang="en-US" sz="3200" dirty="0"/>
              <a:t>Physiologically, we expect the temperatures of the body to be </a:t>
            </a:r>
            <a:r>
              <a:rPr lang="en-US" altLang="en-US" sz="3200" dirty="0">
                <a:solidFill>
                  <a:srgbClr val="CC3300"/>
                </a:solidFill>
              </a:rPr>
              <a:t>symmetrical</a:t>
            </a:r>
            <a:r>
              <a:rPr lang="en-US" altLang="en-US" sz="3200" dirty="0"/>
              <a:t> – that is, the left and right sides should be temperature identical.</a:t>
            </a:r>
            <a:br>
              <a:rPr lang="en-US" altLang="en-US" sz="3200" dirty="0"/>
            </a:br>
            <a:endParaRPr lang="en-US" altLang="en-US" sz="3200" dirty="0"/>
          </a:p>
          <a:p>
            <a:pPr eaLnBrk="1" hangingPunct="1">
              <a:buFont typeface="Wingdings" panose="05000000000000000000" pitchFamily="2" charset="2"/>
              <a:buNone/>
            </a:pPr>
            <a:r>
              <a:rPr lang="en-US" altLang="en-US" sz="3200" dirty="0"/>
              <a:t>	Temperature </a:t>
            </a:r>
            <a:r>
              <a:rPr lang="en-US" altLang="en-US" sz="3200" dirty="0">
                <a:solidFill>
                  <a:srgbClr val="CC3300"/>
                </a:solidFill>
              </a:rPr>
              <a:t>Side Differences</a:t>
            </a:r>
            <a:r>
              <a:rPr lang="en-US" altLang="en-US" sz="3200" dirty="0"/>
              <a:t> of both the first and second reading are marked on the thermogram by columns of </a:t>
            </a:r>
            <a:r>
              <a:rPr lang="en-US" altLang="en-US" sz="3200" dirty="0">
                <a:solidFill>
                  <a:srgbClr val="CC3300"/>
                </a:solidFill>
              </a:rPr>
              <a:t>color-coded symbols</a:t>
            </a:r>
            <a:r>
              <a:rPr lang="en-US" altLang="en-US" sz="3200" dirty="0"/>
              <a:t>.</a:t>
            </a:r>
          </a:p>
        </p:txBody>
      </p:sp>
      <p:sp>
        <p:nvSpPr>
          <p:cNvPr id="60420" name="Rectangle 5">
            <a:extLst>
              <a:ext uri="{FF2B5EF4-FFF2-40B4-BE49-F238E27FC236}">
                <a16:creationId xmlns:a16="http://schemas.microsoft.com/office/drawing/2014/main" id="{F4EC498E-428C-4C46-A260-72722B2F530A}"/>
              </a:ext>
            </a:extLst>
          </p:cNvPr>
          <p:cNvSpPr>
            <a:spLocks noChangeArrowheads="1"/>
          </p:cNvSpPr>
          <p:nvPr/>
        </p:nvSpPr>
        <p:spPr bwMode="auto">
          <a:xfrm>
            <a:off x="4648200" y="6477000"/>
            <a:ext cx="495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sz="1200">
                <a:solidFill>
                  <a:schemeClr val="bg2"/>
                </a:solidFill>
              </a:rPr>
              <a:t>© 2010, Eidam Diagnostics Corp., Reprinted With Permission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74466CF-DB53-4515-BA87-B3EA1B2B8768}"/>
              </a:ext>
            </a:extLst>
          </p:cNvPr>
          <p:cNvSpPr>
            <a:spLocks noGrp="1"/>
          </p:cNvSpPr>
          <p:nvPr>
            <p:ph type="title"/>
          </p:nvPr>
        </p:nvSpPr>
        <p:spPr>
          <a:xfrm>
            <a:off x="1981200" y="274638"/>
            <a:ext cx="8229600" cy="1249362"/>
          </a:xfrm>
        </p:spPr>
        <p:txBody>
          <a:bodyPr>
            <a:normAutofit fontScale="90000"/>
          </a:bodyPr>
          <a:lstStyle/>
          <a:p>
            <a:pPr algn="ctr"/>
            <a:r>
              <a:rPr lang="en-US" altLang="en-US" dirty="0"/>
              <a:t>Infrared Thermographic Images</a:t>
            </a:r>
            <a:br>
              <a:rPr lang="en-US" altLang="en-US" dirty="0"/>
            </a:br>
            <a:r>
              <a:rPr lang="en-US" altLang="en-US" dirty="0"/>
              <a:t> (healthy &amp; cancerous)</a:t>
            </a:r>
          </a:p>
        </p:txBody>
      </p:sp>
      <p:pic>
        <p:nvPicPr>
          <p:cNvPr id="72707" name="Picture 2" descr="Normal Breast">
            <a:extLst>
              <a:ext uri="{FF2B5EF4-FFF2-40B4-BE49-F238E27FC236}">
                <a16:creationId xmlns:a16="http://schemas.microsoft.com/office/drawing/2014/main" id="{FD34762D-54EB-4951-AC75-030A65DB6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1"/>
            <a:ext cx="4267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3">
            <a:extLst>
              <a:ext uri="{FF2B5EF4-FFF2-40B4-BE49-F238E27FC236}">
                <a16:creationId xmlns:a16="http://schemas.microsoft.com/office/drawing/2014/main" id="{CA9553C3-1714-4432-BD9C-10FAC0CC756E}"/>
              </a:ext>
            </a:extLst>
          </p:cNvPr>
          <p:cNvSpPr>
            <a:spLocks noChangeArrowheads="1"/>
          </p:cNvSpPr>
          <p:nvPr/>
        </p:nvSpPr>
        <p:spPr bwMode="auto">
          <a:xfrm>
            <a:off x="1524001" y="-138499"/>
            <a:ext cx="65" cy="276999"/>
          </a:xfrm>
          <a:prstGeom prst="rect">
            <a:avLst/>
          </a:prstGeom>
          <a:solidFill>
            <a:srgbClr val="CD050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72709" name="Picture 5" descr="Cancerous Breast">
            <a:extLst>
              <a:ext uri="{FF2B5EF4-FFF2-40B4-BE49-F238E27FC236}">
                <a16:creationId xmlns:a16="http://schemas.microsoft.com/office/drawing/2014/main" id="{790A7F3F-B4E4-4AAE-8312-CA708F46A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526" y="2133600"/>
            <a:ext cx="43545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A8E5E0C-E703-48A9-AFF7-AF15AA5179BF}"/>
              </a:ext>
            </a:extLst>
          </p:cNvPr>
          <p:cNvSpPr>
            <a:spLocks noGrp="1"/>
          </p:cNvSpPr>
          <p:nvPr>
            <p:ph type="title"/>
          </p:nvPr>
        </p:nvSpPr>
        <p:spPr>
          <a:xfrm>
            <a:off x="804673" y="1445494"/>
            <a:ext cx="3616856" cy="4376572"/>
          </a:xfrm>
        </p:spPr>
        <p:txBody>
          <a:bodyPr anchor="ctr">
            <a:normAutofit/>
          </a:bodyPr>
          <a:lstStyle/>
          <a:p>
            <a:pPr algn="ctr"/>
            <a:r>
              <a:rPr lang="en-US" altLang="en-US" sz="4800" dirty="0"/>
              <a:t>Temperature Side Difference</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Content Placeholder 2">
            <a:extLst>
              <a:ext uri="{FF2B5EF4-FFF2-40B4-BE49-F238E27FC236}">
                <a16:creationId xmlns:a16="http://schemas.microsoft.com/office/drawing/2014/main" id="{867E3FDE-0E84-4994-B424-6F8E230500A8}"/>
              </a:ext>
            </a:extLst>
          </p:cNvPr>
          <p:cNvSpPr>
            <a:spLocks noGrp="1"/>
          </p:cNvSpPr>
          <p:nvPr>
            <p:ph idx="1"/>
          </p:nvPr>
        </p:nvSpPr>
        <p:spPr>
          <a:xfrm>
            <a:off x="5768502" y="865762"/>
            <a:ext cx="5829332" cy="5004686"/>
          </a:xfrm>
        </p:spPr>
        <p:txBody>
          <a:bodyPr anchor="ctr">
            <a:noAutofit/>
          </a:bodyPr>
          <a:lstStyle/>
          <a:p>
            <a:r>
              <a:rPr lang="en-US" altLang="en-US" sz="3600" dirty="0">
                <a:solidFill>
                  <a:schemeClr val="bg1"/>
                </a:solidFill>
              </a:rPr>
              <a:t>If there is a temperature difference, the side with the </a:t>
            </a:r>
            <a:r>
              <a:rPr lang="en-US" altLang="en-US" sz="3600" u="sng" dirty="0">
                <a:solidFill>
                  <a:schemeClr val="bg1"/>
                </a:solidFill>
              </a:rPr>
              <a:t>higher</a:t>
            </a:r>
            <a:r>
              <a:rPr lang="en-US" altLang="en-US" sz="3600" dirty="0">
                <a:solidFill>
                  <a:schemeClr val="bg1"/>
                </a:solidFill>
              </a:rPr>
              <a:t> temperature should be evaluated.</a:t>
            </a:r>
          </a:p>
          <a:p>
            <a:r>
              <a:rPr lang="en-US" altLang="en-US" sz="3600" dirty="0">
                <a:solidFill>
                  <a:schemeClr val="bg1"/>
                </a:solidFill>
              </a:rPr>
              <a:t>If there is a temp difference in A which is </a:t>
            </a:r>
            <a:r>
              <a:rPr lang="en-US" altLang="en-US" sz="3600" u="sng" dirty="0">
                <a:solidFill>
                  <a:schemeClr val="bg1"/>
                </a:solidFill>
              </a:rPr>
              <a:t>not</a:t>
            </a:r>
            <a:r>
              <a:rPr lang="en-US" altLang="en-US" sz="3600" dirty="0">
                <a:solidFill>
                  <a:schemeClr val="bg1"/>
                </a:solidFill>
              </a:rPr>
              <a:t> seen in B, it is a less significant finding.</a:t>
            </a:r>
          </a:p>
          <a:p>
            <a:r>
              <a:rPr lang="en-US" altLang="en-US" sz="3600" dirty="0">
                <a:solidFill>
                  <a:schemeClr val="bg1"/>
                </a:solidFill>
              </a:rPr>
              <a:t>However, if the difference occurs in B, </a:t>
            </a:r>
            <a:r>
              <a:rPr lang="en-US" altLang="en-US" sz="3600" u="sng" dirty="0">
                <a:solidFill>
                  <a:schemeClr val="bg1"/>
                </a:solidFill>
              </a:rPr>
              <a:t>it is very significant</a:t>
            </a:r>
            <a:r>
              <a:rPr lang="en-US" altLang="en-US" sz="3600" dirty="0">
                <a:solidFill>
                  <a:schemeClr val="bg1"/>
                </a:solidFill>
              </a:rPr>
              <a:t>, and should be further evaluated.</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1294E8C-9835-457B-975F-B555C51A1D34}"/>
              </a:ext>
            </a:extLst>
          </p:cNvPr>
          <p:cNvSpPr>
            <a:spLocks noGrp="1"/>
          </p:cNvSpPr>
          <p:nvPr>
            <p:ph type="title"/>
          </p:nvPr>
        </p:nvSpPr>
        <p:spPr>
          <a:xfrm>
            <a:off x="804673" y="1445494"/>
            <a:ext cx="3616856" cy="4376572"/>
          </a:xfrm>
        </p:spPr>
        <p:txBody>
          <a:bodyPr anchor="ctr">
            <a:normAutofit/>
          </a:bodyPr>
          <a:lstStyle/>
          <a:p>
            <a:pPr algn="ctr"/>
            <a:r>
              <a:rPr lang="en-US" altLang="en-US" sz="5400" dirty="0"/>
              <a:t>Structural Asymmetry</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Content Placeholder 2">
            <a:extLst>
              <a:ext uri="{FF2B5EF4-FFF2-40B4-BE49-F238E27FC236}">
                <a16:creationId xmlns:a16="http://schemas.microsoft.com/office/drawing/2014/main" id="{C2C00528-0DB1-4E64-A1F2-CA67F6A64398}"/>
              </a:ext>
            </a:extLst>
          </p:cNvPr>
          <p:cNvSpPr>
            <a:spLocks noGrp="1"/>
          </p:cNvSpPr>
          <p:nvPr>
            <p:ph idx="1"/>
          </p:nvPr>
        </p:nvSpPr>
        <p:spPr>
          <a:xfrm>
            <a:off x="6096000" y="895693"/>
            <a:ext cx="5501834" cy="4471416"/>
          </a:xfrm>
        </p:spPr>
        <p:txBody>
          <a:bodyPr anchor="ctr">
            <a:normAutofit/>
          </a:bodyPr>
          <a:lstStyle/>
          <a:p>
            <a:pPr algn="ctr">
              <a:buFontTx/>
              <a:buNone/>
            </a:pPr>
            <a:r>
              <a:rPr lang="en-US" altLang="en-US" sz="3600" dirty="0">
                <a:solidFill>
                  <a:schemeClr val="bg1"/>
                </a:solidFill>
              </a:rPr>
              <a:t>Cranial Asymmetry</a:t>
            </a:r>
          </a:p>
          <a:p>
            <a:pPr algn="ctr">
              <a:buFontTx/>
              <a:buNone/>
            </a:pPr>
            <a:r>
              <a:rPr lang="en-US" altLang="en-US" sz="3600" dirty="0">
                <a:solidFill>
                  <a:schemeClr val="bg1"/>
                </a:solidFill>
              </a:rPr>
              <a:t>Chest Asymmetry</a:t>
            </a:r>
          </a:p>
          <a:p>
            <a:pPr algn="ctr">
              <a:buFontTx/>
              <a:buNone/>
            </a:pPr>
            <a:r>
              <a:rPr lang="en-US" altLang="en-US" sz="3600" dirty="0">
                <a:solidFill>
                  <a:schemeClr val="bg1"/>
                </a:solidFill>
              </a:rPr>
              <a:t>Breast Asymmetry</a:t>
            </a:r>
          </a:p>
          <a:p>
            <a:pPr algn="ctr">
              <a:buFontTx/>
              <a:buNone/>
            </a:pPr>
            <a:r>
              <a:rPr lang="en-US" altLang="en-US" sz="3600" dirty="0">
                <a:solidFill>
                  <a:schemeClr val="bg1"/>
                </a:solidFill>
              </a:rPr>
              <a:t>Sacral Asymmetry</a:t>
            </a:r>
          </a:p>
          <a:p>
            <a:pPr algn="ctr">
              <a:buFontTx/>
              <a:buNone/>
            </a:pPr>
            <a:r>
              <a:rPr lang="en-US" altLang="en-US" sz="3600" dirty="0">
                <a:solidFill>
                  <a:schemeClr val="bg1"/>
                </a:solidFill>
              </a:rPr>
              <a:t>Dental Vector Analysis</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bioresonance-technologies-6men">
            <a:extLst>
              <a:ext uri="{FF2B5EF4-FFF2-40B4-BE49-F238E27FC236}">
                <a16:creationId xmlns:a16="http://schemas.microsoft.com/office/drawing/2014/main" id="{62185BE1-FD78-451B-B6A2-0BE1AD7DD7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6" name="Group 75">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77"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8"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4514" name="Title 2">
            <a:extLst>
              <a:ext uri="{FF2B5EF4-FFF2-40B4-BE49-F238E27FC236}">
                <a16:creationId xmlns:a16="http://schemas.microsoft.com/office/drawing/2014/main" id="{8EFAFC3C-BB20-41A3-8F39-936350C997B2}"/>
              </a:ext>
            </a:extLst>
          </p:cNvPr>
          <p:cNvSpPr>
            <a:spLocks noGrp="1"/>
          </p:cNvSpPr>
          <p:nvPr>
            <p:ph type="ctrTitle"/>
          </p:nvPr>
        </p:nvSpPr>
        <p:spPr>
          <a:xfrm>
            <a:off x="539415" y="1270007"/>
            <a:ext cx="5112356" cy="4317987"/>
          </a:xfrm>
        </p:spPr>
        <p:txBody>
          <a:bodyPr anchor="ctr">
            <a:normAutofit/>
          </a:bodyPr>
          <a:lstStyle/>
          <a:p>
            <a:r>
              <a:rPr lang="en-US" altLang="en-US" sz="7200" dirty="0">
                <a:solidFill>
                  <a:schemeClr val="bg1"/>
                </a:solidFill>
              </a:rPr>
              <a:t>The Basis of Harmony is Balanced Symmetry</a:t>
            </a:r>
          </a:p>
        </p:txBody>
      </p:sp>
      <p:sp>
        <p:nvSpPr>
          <p:cNvPr id="64515" name="Subtitle 1">
            <a:extLst>
              <a:ext uri="{FF2B5EF4-FFF2-40B4-BE49-F238E27FC236}">
                <a16:creationId xmlns:a16="http://schemas.microsoft.com/office/drawing/2014/main" id="{3FF354C8-4E50-4473-ACEC-10D75F9924F9}"/>
              </a:ext>
            </a:extLst>
          </p:cNvPr>
          <p:cNvSpPr>
            <a:spLocks noGrp="1"/>
          </p:cNvSpPr>
          <p:nvPr>
            <p:ph type="subTitle" idx="1"/>
          </p:nvPr>
        </p:nvSpPr>
        <p:spPr>
          <a:xfrm>
            <a:off x="7850220" y="2251872"/>
            <a:ext cx="3920248" cy="3575841"/>
          </a:xfrm>
        </p:spPr>
        <p:txBody>
          <a:bodyPr anchor="ctr">
            <a:normAutofit/>
          </a:bodyPr>
          <a:lstStyle/>
          <a:p>
            <a:pPr algn="l"/>
            <a:r>
              <a:rPr lang="en-US" altLang="en-US" sz="3200" dirty="0"/>
              <a:t>The less energy required to achieve a  balanced state of symmetry, the less energy consumed and the more free energy available.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02" name="Rectangle 2">
            <a:extLst>
              <a:ext uri="{FF2B5EF4-FFF2-40B4-BE49-F238E27FC236}">
                <a16:creationId xmlns:a16="http://schemas.microsoft.com/office/drawing/2014/main" id="{126D824E-C3A7-44CB-97CD-79585309A4E3}"/>
              </a:ext>
            </a:extLst>
          </p:cNvPr>
          <p:cNvSpPr>
            <a:spLocks noGrp="1" noChangeArrowheads="1"/>
          </p:cNvSpPr>
          <p:nvPr>
            <p:ph type="title" idx="4294967295"/>
          </p:nvPr>
        </p:nvSpPr>
        <p:spPr>
          <a:xfrm>
            <a:off x="966952" y="1204108"/>
            <a:ext cx="2669406" cy="1781175"/>
          </a:xfrm>
        </p:spPr>
        <p:txBody>
          <a:bodyPr vert="horz" lIns="91440" tIns="45720" rIns="91440" bIns="45720" rtlCol="0" anchor="ctr">
            <a:normAutofit/>
          </a:bodyPr>
          <a:lstStyle/>
          <a:p>
            <a:pPr algn="ctr"/>
            <a:r>
              <a:rPr lang="en-US" altLang="en-US" sz="4000" kern="1200" dirty="0">
                <a:solidFill>
                  <a:srgbClr val="FFFFFF"/>
                </a:solidFill>
                <a:latin typeface="+mj-lt"/>
                <a:ea typeface="+mj-ea"/>
                <a:cs typeface="+mj-cs"/>
              </a:rPr>
              <a:t>Chaos Index Values</a:t>
            </a:r>
          </a:p>
        </p:txBody>
      </p:sp>
      <p:sp>
        <p:nvSpPr>
          <p:cNvPr id="76803" name="Rectangle 3">
            <a:extLst>
              <a:ext uri="{FF2B5EF4-FFF2-40B4-BE49-F238E27FC236}">
                <a16:creationId xmlns:a16="http://schemas.microsoft.com/office/drawing/2014/main" id="{6CDCEA0F-3200-475F-A2FE-82E9157BABF6}"/>
              </a:ext>
            </a:extLst>
          </p:cNvPr>
          <p:cNvSpPr>
            <a:spLocks noGrp="1" noChangeArrowheads="1"/>
          </p:cNvSpPr>
          <p:nvPr>
            <p:ph type="body" idx="4294967295"/>
          </p:nvPr>
        </p:nvSpPr>
        <p:spPr>
          <a:xfrm>
            <a:off x="4309461" y="952500"/>
            <a:ext cx="7255477" cy="4953350"/>
          </a:xfrm>
        </p:spPr>
        <p:txBody>
          <a:bodyPr wrap="square" anchor="t">
            <a:normAutofit/>
          </a:bodyPr>
          <a:lstStyle/>
          <a:p>
            <a:pPr marL="0" indent="0">
              <a:buNone/>
              <a:tabLst>
                <a:tab pos="1195388" algn="l"/>
              </a:tabLst>
            </a:pPr>
            <a:r>
              <a:rPr lang="en-US" altLang="en-US" sz="3200" dirty="0"/>
              <a:t>The Chaos Index can be a strong indicator of a disease process in a region:</a:t>
            </a:r>
          </a:p>
          <a:p>
            <a:pPr marL="0" indent="0">
              <a:buNone/>
              <a:tabLst>
                <a:tab pos="1195388" algn="l"/>
              </a:tabLst>
            </a:pPr>
            <a:r>
              <a:rPr lang="en-US" altLang="en-US" sz="3200" dirty="0">
                <a:solidFill>
                  <a:srgbClr val="CC3300"/>
                </a:solidFill>
              </a:rPr>
              <a:t>	0 – 2</a:t>
            </a:r>
            <a:r>
              <a:rPr lang="en-US" altLang="en-US" sz="3200" dirty="0"/>
              <a:t>	</a:t>
            </a:r>
            <a:r>
              <a:rPr lang="en-US" altLang="en-US" sz="3200" b="1" dirty="0"/>
              <a:t>Normal</a:t>
            </a:r>
          </a:p>
          <a:p>
            <a:pPr marL="0" indent="0">
              <a:buNone/>
              <a:tabLst>
                <a:tab pos="1195388" algn="l"/>
              </a:tabLst>
            </a:pPr>
            <a:r>
              <a:rPr lang="en-US" altLang="en-US" sz="3200" dirty="0">
                <a:solidFill>
                  <a:srgbClr val="CC3300"/>
                </a:solidFill>
              </a:rPr>
              <a:t>	2 – 4</a:t>
            </a:r>
            <a:r>
              <a:rPr lang="en-US" altLang="en-US" sz="3200" dirty="0"/>
              <a:t>	</a:t>
            </a:r>
            <a:r>
              <a:rPr lang="en-US" altLang="en-US" sz="3200" b="1" dirty="0"/>
              <a:t>Normal </a:t>
            </a:r>
            <a:r>
              <a:rPr lang="en-US" altLang="en-US" sz="3200" dirty="0"/>
              <a:t>- </a:t>
            </a:r>
            <a:r>
              <a:rPr lang="en-US" altLang="en-US" sz="3200" b="1" dirty="0"/>
              <a:t>Borderline</a:t>
            </a:r>
          </a:p>
          <a:p>
            <a:pPr marL="0" indent="0">
              <a:buNone/>
              <a:tabLst>
                <a:tab pos="1195388" algn="l"/>
              </a:tabLst>
            </a:pPr>
            <a:r>
              <a:rPr lang="en-US" altLang="en-US" sz="3200" dirty="0">
                <a:solidFill>
                  <a:srgbClr val="CC3300"/>
                </a:solidFill>
              </a:rPr>
              <a:t>	  4 +</a:t>
            </a:r>
            <a:r>
              <a:rPr lang="en-US" altLang="en-US" sz="3200" dirty="0"/>
              <a:t>	</a:t>
            </a:r>
            <a:r>
              <a:rPr lang="en-US" altLang="en-US" sz="3200" b="1" dirty="0"/>
              <a:t>Unfavorable</a:t>
            </a:r>
          </a:p>
          <a:p>
            <a:pPr marL="0" indent="0">
              <a:buNone/>
              <a:tabLst>
                <a:tab pos="1195388" algn="l"/>
              </a:tabLst>
            </a:pPr>
            <a:endParaRPr lang="en-US" altLang="en-US" sz="3200" dirty="0"/>
          </a:p>
          <a:p>
            <a:pPr marL="0" indent="0">
              <a:buNone/>
              <a:tabLst>
                <a:tab pos="1195388" algn="l"/>
              </a:tabLst>
            </a:pPr>
            <a:r>
              <a:rPr lang="en-US" altLang="en-US" sz="3200" b="1" dirty="0"/>
              <a:t>When CI in A or B is greater than 5, additional screening diagnosis should be strongly considered.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itle 2">
            <a:extLst>
              <a:ext uri="{FF2B5EF4-FFF2-40B4-BE49-F238E27FC236}">
                <a16:creationId xmlns:a16="http://schemas.microsoft.com/office/drawing/2014/main" id="{175EF343-CF46-4500-BC70-F72C23714C9E}"/>
              </a:ext>
            </a:extLst>
          </p:cNvPr>
          <p:cNvSpPr>
            <a:spLocks noGrp="1"/>
          </p:cNvSpPr>
          <p:nvPr>
            <p:ph type="ctrTitle"/>
          </p:nvPr>
        </p:nvSpPr>
        <p:spPr>
          <a:xfrm>
            <a:off x="795338" y="1566473"/>
            <a:ext cx="10601325" cy="2166723"/>
          </a:xfrm>
        </p:spPr>
        <p:txBody>
          <a:bodyPr>
            <a:normAutofit/>
          </a:bodyPr>
          <a:lstStyle/>
          <a:p>
            <a:r>
              <a:rPr lang="en-US" altLang="en-US" sz="4600"/>
              <a:t> The highest CI values indicate the most chronically affected organs</a:t>
            </a:r>
            <a:br>
              <a:rPr lang="en-US" altLang="en-US" sz="4600"/>
            </a:br>
            <a:endParaRPr lang="en-US" altLang="en-US" sz="4600"/>
          </a:p>
        </p:txBody>
      </p:sp>
      <p:sp>
        <p:nvSpPr>
          <p:cNvPr id="79875" name="Subtitle 2">
            <a:extLst>
              <a:ext uri="{FF2B5EF4-FFF2-40B4-BE49-F238E27FC236}">
                <a16:creationId xmlns:a16="http://schemas.microsoft.com/office/drawing/2014/main" id="{96C93071-7FE9-4B87-983F-BAE9C6C2E28C}"/>
              </a:ext>
            </a:extLst>
          </p:cNvPr>
          <p:cNvSpPr>
            <a:spLocks noGrp="1"/>
          </p:cNvSpPr>
          <p:nvPr>
            <p:ph type="subTitle" idx="1"/>
          </p:nvPr>
        </p:nvSpPr>
        <p:spPr>
          <a:xfrm>
            <a:off x="795338" y="3968885"/>
            <a:ext cx="10601325" cy="1799615"/>
          </a:xfrm>
        </p:spPr>
        <p:txBody>
          <a:bodyPr>
            <a:normAutofit/>
          </a:bodyPr>
          <a:lstStyle/>
          <a:p>
            <a:endParaRPr lang="en-US" altLang="en-US" sz="1900" dirty="0"/>
          </a:p>
          <a:p>
            <a:r>
              <a:rPr lang="en-US" altLang="en-US" sz="4000" dirty="0"/>
              <a:t>This index shows the area with the </a:t>
            </a:r>
          </a:p>
          <a:p>
            <a:r>
              <a:rPr lang="en-US" altLang="en-US" sz="4000" dirty="0"/>
              <a:t>priority for therapy.</a:t>
            </a:r>
          </a:p>
        </p:txBody>
      </p:sp>
      <p:cxnSp>
        <p:nvCxnSpPr>
          <p:cNvPr id="78" name="Straight Connector 77">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DEFE9AF-D964-4E93-97D2-7167D9CCE7D3}"/>
              </a:ext>
            </a:extLst>
          </p:cNvPr>
          <p:cNvSpPr>
            <a:spLocks noGrp="1"/>
          </p:cNvSpPr>
          <p:nvPr>
            <p:ph type="title"/>
          </p:nvPr>
        </p:nvSpPr>
        <p:spPr>
          <a:xfrm>
            <a:off x="804673" y="1445494"/>
            <a:ext cx="3616856" cy="4376572"/>
          </a:xfrm>
        </p:spPr>
        <p:txBody>
          <a:bodyPr anchor="ctr">
            <a:normAutofit/>
          </a:bodyPr>
          <a:lstStyle/>
          <a:p>
            <a:pPr algn="ctr"/>
            <a:r>
              <a:rPr lang="en-US" altLang="en-US" sz="4800" dirty="0"/>
              <a:t>Is There Elevated Chaos? </a:t>
            </a:r>
            <a:br>
              <a:rPr lang="en-US" altLang="en-US" sz="4800" dirty="0"/>
            </a:br>
            <a:endParaRPr lang="en-US" altLang="en-US" sz="4800" dirty="0"/>
          </a:p>
        </p:txBody>
      </p:sp>
      <p:sp>
        <p:nvSpPr>
          <p:cNvPr id="136" name="Freeform: Shape 13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7" name="Content Placeholder 2">
            <a:extLst>
              <a:ext uri="{FF2B5EF4-FFF2-40B4-BE49-F238E27FC236}">
                <a16:creationId xmlns:a16="http://schemas.microsoft.com/office/drawing/2014/main" id="{635DFDDA-E34E-46C4-81EF-90CEA8F710D5}"/>
              </a:ext>
            </a:extLst>
          </p:cNvPr>
          <p:cNvSpPr>
            <a:spLocks noGrp="1"/>
          </p:cNvSpPr>
          <p:nvPr>
            <p:ph idx="1"/>
          </p:nvPr>
        </p:nvSpPr>
        <p:spPr>
          <a:xfrm>
            <a:off x="6096000" y="1399032"/>
            <a:ext cx="5501834" cy="4471416"/>
          </a:xfrm>
        </p:spPr>
        <p:txBody>
          <a:bodyPr anchor="ctr">
            <a:normAutofit lnSpcReduction="10000"/>
          </a:bodyPr>
          <a:lstStyle/>
          <a:p>
            <a:r>
              <a:rPr lang="en-US" altLang="en-US" sz="4000" dirty="0">
                <a:solidFill>
                  <a:schemeClr val="bg1"/>
                </a:solidFill>
              </a:rPr>
              <a:t>When CI in A or B is greater than 5, additional screening diagnosis should be strongly considered.</a:t>
            </a:r>
          </a:p>
          <a:p>
            <a:r>
              <a:rPr lang="en-US" altLang="en-US" sz="4000" dirty="0">
                <a:solidFill>
                  <a:schemeClr val="bg1"/>
                </a:solidFill>
              </a:rPr>
              <a:t>Abnormal if CI-B is greater than CI-A – “rising”.</a:t>
            </a:r>
          </a:p>
          <a:p>
            <a:endParaRPr lang="en-US" altLang="en-US" sz="4000" dirty="0">
              <a:solidFill>
                <a:schemeClr val="bg1"/>
              </a:solidFill>
            </a:endParaRPr>
          </a:p>
          <a:p>
            <a:endParaRPr lang="en-US" altLang="en-US" sz="4000" dirty="0">
              <a:solidFill>
                <a:schemeClr val="bg1"/>
              </a:solidFill>
            </a:endParaRPr>
          </a:p>
          <a:p>
            <a:endParaRPr lang="en-US" altLang="en-US" sz="22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8EF5586-DCAB-4E8D-9C0B-4EFFE1F9C227}"/>
              </a:ext>
            </a:extLst>
          </p:cNvPr>
          <p:cNvSpPr>
            <a:spLocks noGrp="1" noChangeArrowheads="1"/>
          </p:cNvSpPr>
          <p:nvPr>
            <p:ph type="title" idx="4294967295"/>
          </p:nvPr>
        </p:nvSpPr>
        <p:spPr>
          <a:xfrm>
            <a:off x="1828800" y="152401"/>
            <a:ext cx="8001000" cy="892175"/>
          </a:xfrm>
        </p:spPr>
        <p:txBody>
          <a:bodyPr/>
          <a:lstStyle/>
          <a:p>
            <a:pPr algn="ctr" eaLnBrk="1" hangingPunct="1"/>
            <a:r>
              <a:rPr lang="en-US" altLang="en-US" dirty="0"/>
              <a:t>The Chaos Index</a:t>
            </a:r>
          </a:p>
        </p:txBody>
      </p:sp>
      <p:sp>
        <p:nvSpPr>
          <p:cNvPr id="73731" name="Rectangle 3">
            <a:extLst>
              <a:ext uri="{FF2B5EF4-FFF2-40B4-BE49-F238E27FC236}">
                <a16:creationId xmlns:a16="http://schemas.microsoft.com/office/drawing/2014/main" id="{CBB24449-0AAB-4AF0-96E1-F19CBFEA2B7B}"/>
              </a:ext>
            </a:extLst>
          </p:cNvPr>
          <p:cNvSpPr>
            <a:spLocks noGrp="1" noChangeArrowheads="1"/>
          </p:cNvSpPr>
          <p:nvPr>
            <p:ph type="body" idx="4294967295"/>
          </p:nvPr>
        </p:nvSpPr>
        <p:spPr>
          <a:xfrm>
            <a:off x="2057400" y="3894138"/>
            <a:ext cx="8610600" cy="2278062"/>
          </a:xfrm>
        </p:spPr>
        <p:txBody>
          <a:bodyPr>
            <a:normAutofit fontScale="85000" lnSpcReduction="20000"/>
          </a:bodyPr>
          <a:lstStyle/>
          <a:p>
            <a:pPr eaLnBrk="1" hangingPunct="1"/>
            <a:r>
              <a:rPr lang="en-US" altLang="en-US" sz="2000" dirty="0">
                <a:solidFill>
                  <a:srgbClr val="CC3300"/>
                </a:solidFill>
              </a:rPr>
              <a:t>CI-A		Chaos Index for the System at Rest</a:t>
            </a:r>
          </a:p>
          <a:p>
            <a:pPr eaLnBrk="1" hangingPunct="1"/>
            <a:r>
              <a:rPr lang="en-US" altLang="en-US" sz="2000" dirty="0">
                <a:solidFill>
                  <a:srgbClr val="CC3300"/>
                </a:solidFill>
              </a:rPr>
              <a:t>CI-B		Chaos Index for the System following stress</a:t>
            </a:r>
          </a:p>
          <a:p>
            <a:pPr eaLnBrk="1" hangingPunct="1">
              <a:buFont typeface="Wingdings" panose="05000000000000000000" pitchFamily="2" charset="2"/>
              <a:buNone/>
            </a:pPr>
            <a:r>
              <a:rPr lang="en-US" altLang="en-US" sz="2000" dirty="0"/>
              <a:t>	</a:t>
            </a:r>
            <a:r>
              <a:rPr lang="en-US" altLang="en-US" sz="2400" dirty="0"/>
              <a:t>The Chaos Index is the most important therapeutic index used to compare a patient at rest and after stress.</a:t>
            </a:r>
            <a:br>
              <a:rPr lang="en-US" altLang="en-US" sz="2400" dirty="0"/>
            </a:br>
            <a:endParaRPr lang="en-US" altLang="en-US" sz="2400" dirty="0"/>
          </a:p>
          <a:p>
            <a:pPr eaLnBrk="1" hangingPunct="1">
              <a:buFont typeface="Wingdings" panose="05000000000000000000" pitchFamily="2" charset="2"/>
              <a:buNone/>
            </a:pPr>
            <a:r>
              <a:rPr lang="en-US" altLang="en-US" sz="2400" b="1" dirty="0"/>
              <a:t>If CI-B exceeds CI-A by 0.5 or more in any region, that region is an area of concern that requires further</a:t>
            </a:r>
            <a:br>
              <a:rPr lang="en-US" altLang="en-US" sz="2400" b="1" dirty="0"/>
            </a:br>
            <a:r>
              <a:rPr lang="en-US" altLang="en-US" sz="2400" b="1" dirty="0"/>
              <a:t>investigation.</a:t>
            </a:r>
          </a:p>
        </p:txBody>
      </p:sp>
      <p:pic>
        <p:nvPicPr>
          <p:cNvPr id="73732" name="Picture 4" descr="Rost Lorraine - RP">
            <a:extLst>
              <a:ext uri="{FF2B5EF4-FFF2-40B4-BE49-F238E27FC236}">
                <a16:creationId xmlns:a16="http://schemas.microsoft.com/office/drawing/2014/main" id="{9FB172C8-6C48-4C9E-98A9-8D836E38B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7759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Line 5">
            <a:extLst>
              <a:ext uri="{FF2B5EF4-FFF2-40B4-BE49-F238E27FC236}">
                <a16:creationId xmlns:a16="http://schemas.microsoft.com/office/drawing/2014/main" id="{55745FBC-22FE-45A5-B01A-191398756976}"/>
              </a:ext>
            </a:extLst>
          </p:cNvPr>
          <p:cNvSpPr>
            <a:spLocks noChangeShapeType="1"/>
          </p:cNvSpPr>
          <p:nvPr/>
        </p:nvSpPr>
        <p:spPr bwMode="auto">
          <a:xfrm>
            <a:off x="3657600" y="9144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4" name="Line 6">
            <a:extLst>
              <a:ext uri="{FF2B5EF4-FFF2-40B4-BE49-F238E27FC236}">
                <a16:creationId xmlns:a16="http://schemas.microsoft.com/office/drawing/2014/main" id="{8BE0B12E-0268-4A04-B966-1992E8C6A3BC}"/>
              </a:ext>
            </a:extLst>
          </p:cNvPr>
          <p:cNvSpPr>
            <a:spLocks noChangeShapeType="1"/>
          </p:cNvSpPr>
          <p:nvPr/>
        </p:nvSpPr>
        <p:spPr bwMode="auto">
          <a:xfrm>
            <a:off x="6019800" y="9144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5" name="Line 7">
            <a:extLst>
              <a:ext uri="{FF2B5EF4-FFF2-40B4-BE49-F238E27FC236}">
                <a16:creationId xmlns:a16="http://schemas.microsoft.com/office/drawing/2014/main" id="{6AD01AD8-E988-41C2-8A2F-3807AE458C9E}"/>
              </a:ext>
            </a:extLst>
          </p:cNvPr>
          <p:cNvSpPr>
            <a:spLocks noChangeShapeType="1"/>
          </p:cNvSpPr>
          <p:nvPr/>
        </p:nvSpPr>
        <p:spPr bwMode="auto">
          <a:xfrm>
            <a:off x="7467600" y="9144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6" name="Line 8">
            <a:extLst>
              <a:ext uri="{FF2B5EF4-FFF2-40B4-BE49-F238E27FC236}">
                <a16:creationId xmlns:a16="http://schemas.microsoft.com/office/drawing/2014/main" id="{4B922E0E-8FDC-46F2-B243-ABE2D20F1855}"/>
              </a:ext>
            </a:extLst>
          </p:cNvPr>
          <p:cNvSpPr>
            <a:spLocks noChangeShapeType="1"/>
          </p:cNvSpPr>
          <p:nvPr/>
        </p:nvSpPr>
        <p:spPr bwMode="auto">
          <a:xfrm>
            <a:off x="9829800" y="9144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7" name="Rectangle 9">
            <a:extLst>
              <a:ext uri="{FF2B5EF4-FFF2-40B4-BE49-F238E27FC236}">
                <a16:creationId xmlns:a16="http://schemas.microsoft.com/office/drawing/2014/main" id="{47349DE6-CA2A-4A30-81D1-136DCEEEE115}"/>
              </a:ext>
            </a:extLst>
          </p:cNvPr>
          <p:cNvSpPr>
            <a:spLocks noChangeArrowheads="1"/>
          </p:cNvSpPr>
          <p:nvPr/>
        </p:nvSpPr>
        <p:spPr bwMode="auto">
          <a:xfrm>
            <a:off x="3505200" y="1600200"/>
            <a:ext cx="381000" cy="22098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73738" name="Rectangle 10">
            <a:extLst>
              <a:ext uri="{FF2B5EF4-FFF2-40B4-BE49-F238E27FC236}">
                <a16:creationId xmlns:a16="http://schemas.microsoft.com/office/drawing/2014/main" id="{096A035E-12DC-42FF-8ED1-4FBD4AC2B490}"/>
              </a:ext>
            </a:extLst>
          </p:cNvPr>
          <p:cNvSpPr>
            <a:spLocks noChangeArrowheads="1"/>
          </p:cNvSpPr>
          <p:nvPr/>
        </p:nvSpPr>
        <p:spPr bwMode="auto">
          <a:xfrm>
            <a:off x="5867400" y="1600200"/>
            <a:ext cx="381000" cy="22098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73739" name="Rectangle 11">
            <a:extLst>
              <a:ext uri="{FF2B5EF4-FFF2-40B4-BE49-F238E27FC236}">
                <a16:creationId xmlns:a16="http://schemas.microsoft.com/office/drawing/2014/main" id="{36EFB21F-7B0C-418E-B7A7-049E664E3BE7}"/>
              </a:ext>
            </a:extLst>
          </p:cNvPr>
          <p:cNvSpPr>
            <a:spLocks noChangeArrowheads="1"/>
          </p:cNvSpPr>
          <p:nvPr/>
        </p:nvSpPr>
        <p:spPr bwMode="auto">
          <a:xfrm>
            <a:off x="9677400" y="1600200"/>
            <a:ext cx="381000" cy="22098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
        <p:nvSpPr>
          <p:cNvPr id="73740" name="Rectangle 12">
            <a:extLst>
              <a:ext uri="{FF2B5EF4-FFF2-40B4-BE49-F238E27FC236}">
                <a16:creationId xmlns:a16="http://schemas.microsoft.com/office/drawing/2014/main" id="{5023F5CD-D361-44F6-B6E0-7AFABE3B8098}"/>
              </a:ext>
            </a:extLst>
          </p:cNvPr>
          <p:cNvSpPr>
            <a:spLocks noChangeArrowheads="1"/>
          </p:cNvSpPr>
          <p:nvPr/>
        </p:nvSpPr>
        <p:spPr bwMode="auto">
          <a:xfrm>
            <a:off x="7315200" y="1600200"/>
            <a:ext cx="381000" cy="2209800"/>
          </a:xfrm>
          <a:prstGeom prst="rect">
            <a:avLst/>
          </a:prstGeom>
          <a:noFill/>
          <a:ln w="190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CA"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7170C46-8B94-45A6-96EC-A1697CC7CE0B}"/>
              </a:ext>
            </a:extLst>
          </p:cNvPr>
          <p:cNvSpPr>
            <a:spLocks noGrp="1"/>
          </p:cNvSpPr>
          <p:nvPr>
            <p:ph type="title"/>
          </p:nvPr>
        </p:nvSpPr>
        <p:spPr/>
        <p:txBody>
          <a:bodyPr/>
          <a:lstStyle/>
          <a:p>
            <a:r>
              <a:rPr lang="en-US" altLang="en-US"/>
              <a:t>Chaos Index</a:t>
            </a:r>
          </a:p>
        </p:txBody>
      </p:sp>
      <p:pic>
        <p:nvPicPr>
          <p:cNvPr id="74755" name="Picture 2" descr="http://www.agelessagewell.com/~agelessagewell/tipe/pictures/Sample%20Thermogram.jpg">
            <a:extLst>
              <a:ext uri="{FF2B5EF4-FFF2-40B4-BE49-F238E27FC236}">
                <a16:creationId xmlns:a16="http://schemas.microsoft.com/office/drawing/2014/main" id="{4CA1914C-F032-4594-AD7D-8ADA40BDF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78" t="5473" r="3865" b="65491"/>
          <a:stretch>
            <a:fillRect/>
          </a:stretch>
        </p:blipFill>
        <p:spPr bwMode="auto">
          <a:xfrm>
            <a:off x="1905000" y="18288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Oval 8">
            <a:extLst>
              <a:ext uri="{FF2B5EF4-FFF2-40B4-BE49-F238E27FC236}">
                <a16:creationId xmlns:a16="http://schemas.microsoft.com/office/drawing/2014/main" id="{BFF745EC-31A6-4896-8C14-CE3DFE637FCE}"/>
              </a:ext>
            </a:extLst>
          </p:cNvPr>
          <p:cNvSpPr>
            <a:spLocks noChangeArrowheads="1"/>
          </p:cNvSpPr>
          <p:nvPr/>
        </p:nvSpPr>
        <p:spPr bwMode="auto">
          <a:xfrm>
            <a:off x="2590800" y="3124200"/>
            <a:ext cx="6096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57" name="Oval 8">
            <a:extLst>
              <a:ext uri="{FF2B5EF4-FFF2-40B4-BE49-F238E27FC236}">
                <a16:creationId xmlns:a16="http://schemas.microsoft.com/office/drawing/2014/main" id="{AB1A4190-9221-4DDE-AC5F-70CF153B0D21}"/>
              </a:ext>
            </a:extLst>
          </p:cNvPr>
          <p:cNvSpPr>
            <a:spLocks noChangeArrowheads="1"/>
          </p:cNvSpPr>
          <p:nvPr/>
        </p:nvSpPr>
        <p:spPr bwMode="auto">
          <a:xfrm>
            <a:off x="5334000" y="2819400"/>
            <a:ext cx="6096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58" name="Oval 8">
            <a:extLst>
              <a:ext uri="{FF2B5EF4-FFF2-40B4-BE49-F238E27FC236}">
                <a16:creationId xmlns:a16="http://schemas.microsoft.com/office/drawing/2014/main" id="{6093722A-D239-4B9E-A8C3-1F0182C1D55A}"/>
              </a:ext>
            </a:extLst>
          </p:cNvPr>
          <p:cNvSpPr>
            <a:spLocks noChangeArrowheads="1"/>
          </p:cNvSpPr>
          <p:nvPr/>
        </p:nvSpPr>
        <p:spPr bwMode="auto">
          <a:xfrm>
            <a:off x="5334000" y="3505200"/>
            <a:ext cx="685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59" name="Oval 8">
            <a:extLst>
              <a:ext uri="{FF2B5EF4-FFF2-40B4-BE49-F238E27FC236}">
                <a16:creationId xmlns:a16="http://schemas.microsoft.com/office/drawing/2014/main" id="{6B2B01E4-CBEB-4C44-A913-68D179335195}"/>
              </a:ext>
            </a:extLst>
          </p:cNvPr>
          <p:cNvSpPr>
            <a:spLocks noChangeArrowheads="1"/>
          </p:cNvSpPr>
          <p:nvPr/>
        </p:nvSpPr>
        <p:spPr bwMode="auto">
          <a:xfrm>
            <a:off x="5334000" y="5334000"/>
            <a:ext cx="685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0" name="Oval 8">
            <a:extLst>
              <a:ext uri="{FF2B5EF4-FFF2-40B4-BE49-F238E27FC236}">
                <a16:creationId xmlns:a16="http://schemas.microsoft.com/office/drawing/2014/main" id="{DDE09818-5E2A-458F-A6A2-45A81EC58C2D}"/>
              </a:ext>
            </a:extLst>
          </p:cNvPr>
          <p:cNvSpPr>
            <a:spLocks noChangeArrowheads="1"/>
          </p:cNvSpPr>
          <p:nvPr/>
        </p:nvSpPr>
        <p:spPr bwMode="auto">
          <a:xfrm>
            <a:off x="9372600" y="4648200"/>
            <a:ext cx="685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1" name="Oval 8">
            <a:extLst>
              <a:ext uri="{FF2B5EF4-FFF2-40B4-BE49-F238E27FC236}">
                <a16:creationId xmlns:a16="http://schemas.microsoft.com/office/drawing/2014/main" id="{7740EB42-1BA6-4E6C-BBEB-5EA4C1F28E30}"/>
              </a:ext>
            </a:extLst>
          </p:cNvPr>
          <p:cNvSpPr>
            <a:spLocks noChangeArrowheads="1"/>
          </p:cNvSpPr>
          <p:nvPr/>
        </p:nvSpPr>
        <p:spPr bwMode="auto">
          <a:xfrm>
            <a:off x="9372600" y="4953000"/>
            <a:ext cx="685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2" name="Oval 8">
            <a:extLst>
              <a:ext uri="{FF2B5EF4-FFF2-40B4-BE49-F238E27FC236}">
                <a16:creationId xmlns:a16="http://schemas.microsoft.com/office/drawing/2014/main" id="{9D4775BE-B8F7-4878-A3C6-AC504B3FA4B1}"/>
              </a:ext>
            </a:extLst>
          </p:cNvPr>
          <p:cNvSpPr>
            <a:spLocks noChangeArrowheads="1"/>
          </p:cNvSpPr>
          <p:nvPr/>
        </p:nvSpPr>
        <p:spPr bwMode="auto">
          <a:xfrm>
            <a:off x="6629400" y="4648200"/>
            <a:ext cx="6096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3" name="Oval 8">
            <a:extLst>
              <a:ext uri="{FF2B5EF4-FFF2-40B4-BE49-F238E27FC236}">
                <a16:creationId xmlns:a16="http://schemas.microsoft.com/office/drawing/2014/main" id="{34C2EB68-660C-4D51-A8D8-60CF73369539}"/>
              </a:ext>
            </a:extLst>
          </p:cNvPr>
          <p:cNvSpPr>
            <a:spLocks noChangeArrowheads="1"/>
          </p:cNvSpPr>
          <p:nvPr/>
        </p:nvSpPr>
        <p:spPr bwMode="auto">
          <a:xfrm>
            <a:off x="2590800" y="4953000"/>
            <a:ext cx="6096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4764" name="Oval 8">
            <a:extLst>
              <a:ext uri="{FF2B5EF4-FFF2-40B4-BE49-F238E27FC236}">
                <a16:creationId xmlns:a16="http://schemas.microsoft.com/office/drawing/2014/main" id="{1361A332-EEDF-4C7C-BF6A-A82AC65B1681}"/>
              </a:ext>
            </a:extLst>
          </p:cNvPr>
          <p:cNvSpPr>
            <a:spLocks noChangeArrowheads="1"/>
          </p:cNvSpPr>
          <p:nvPr/>
        </p:nvSpPr>
        <p:spPr bwMode="auto">
          <a:xfrm>
            <a:off x="5334000" y="4953000"/>
            <a:ext cx="6096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95805AC6-077D-4240-B51D-052634D80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457700" y="-1257300"/>
            <a:ext cx="259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a:extLst>
              <a:ext uri="{FF2B5EF4-FFF2-40B4-BE49-F238E27FC236}">
                <a16:creationId xmlns:a16="http://schemas.microsoft.com/office/drawing/2014/main" id="{98E1CFE3-7B4E-464E-83E4-589BB2915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176" b="5684"/>
          <a:stretch>
            <a:fillRect/>
          </a:stretch>
        </p:blipFill>
        <p:spPr bwMode="auto">
          <a:xfrm rot="16200000">
            <a:off x="5840413" y="3989388"/>
            <a:ext cx="35274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Oval 8">
            <a:extLst>
              <a:ext uri="{FF2B5EF4-FFF2-40B4-BE49-F238E27FC236}">
                <a16:creationId xmlns:a16="http://schemas.microsoft.com/office/drawing/2014/main" id="{F1A26737-301E-4494-985C-9AA577D841E9}"/>
              </a:ext>
            </a:extLst>
          </p:cNvPr>
          <p:cNvSpPr>
            <a:spLocks noChangeArrowheads="1"/>
          </p:cNvSpPr>
          <p:nvPr/>
        </p:nvSpPr>
        <p:spPr bwMode="auto">
          <a:xfrm>
            <a:off x="7391400" y="1447800"/>
            <a:ext cx="457200" cy="304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8853" name="Title 1">
            <a:extLst>
              <a:ext uri="{FF2B5EF4-FFF2-40B4-BE49-F238E27FC236}">
                <a16:creationId xmlns:a16="http://schemas.microsoft.com/office/drawing/2014/main" id="{4D31AB4D-17AE-4288-B838-5640371BD3D0}"/>
              </a:ext>
            </a:extLst>
          </p:cNvPr>
          <p:cNvSpPr>
            <a:spLocks noGrp="1"/>
          </p:cNvSpPr>
          <p:nvPr>
            <p:ph type="title"/>
          </p:nvPr>
        </p:nvSpPr>
        <p:spPr>
          <a:xfrm>
            <a:off x="1828800" y="3276601"/>
            <a:ext cx="3962400" cy="2849563"/>
          </a:xfrm>
        </p:spPr>
        <p:txBody>
          <a:bodyPr/>
          <a:lstStyle/>
          <a:p>
            <a:r>
              <a:rPr lang="en-US" altLang="en-US"/>
              <a:t>Warm Liver/GB </a:t>
            </a:r>
            <a:br>
              <a:rPr lang="en-US" altLang="en-US"/>
            </a:br>
            <a:r>
              <a:rPr lang="en-US" altLang="en-US"/>
              <a:t>Cold Stomach Pancreas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58" name="Title 1">
            <a:extLst>
              <a:ext uri="{FF2B5EF4-FFF2-40B4-BE49-F238E27FC236}">
                <a16:creationId xmlns:a16="http://schemas.microsoft.com/office/drawing/2014/main" id="{C17FB44D-55CD-4303-84A4-A1DC66759F35}"/>
              </a:ext>
            </a:extLst>
          </p:cNvPr>
          <p:cNvSpPr>
            <a:spLocks noGrp="1"/>
          </p:cNvSpPr>
          <p:nvPr>
            <p:ph type="title"/>
          </p:nvPr>
        </p:nvSpPr>
        <p:spPr>
          <a:xfrm>
            <a:off x="1383564" y="348865"/>
            <a:ext cx="9718111" cy="1102430"/>
          </a:xfrm>
        </p:spPr>
        <p:txBody>
          <a:bodyPr anchor="ctr">
            <a:normAutofit fontScale="90000"/>
          </a:bodyPr>
          <a:lstStyle/>
          <a:p>
            <a:pPr algn="ctr"/>
            <a:br>
              <a:rPr lang="en-US" altLang="en-US" sz="4000" dirty="0">
                <a:solidFill>
                  <a:srgbClr val="FFFFFF"/>
                </a:solidFill>
              </a:rPr>
            </a:br>
            <a:r>
              <a:rPr lang="en-US" altLang="en-US" dirty="0">
                <a:solidFill>
                  <a:srgbClr val="FFFFFF"/>
                </a:solidFill>
              </a:rPr>
              <a:t>Vitality Index</a:t>
            </a:r>
          </a:p>
        </p:txBody>
      </p:sp>
      <p:sp>
        <p:nvSpPr>
          <p:cNvPr id="96260" name="Rectangle 6">
            <a:extLst>
              <a:ext uri="{FF2B5EF4-FFF2-40B4-BE49-F238E27FC236}">
                <a16:creationId xmlns:a16="http://schemas.microsoft.com/office/drawing/2014/main" id="{792BB8F1-249A-44CB-BAF2-BC5889E55CB3}"/>
              </a:ext>
            </a:extLst>
          </p:cNvPr>
          <p:cNvSpPr>
            <a:spLocks noChangeArrowheads="1"/>
          </p:cNvSpPr>
          <p:nvPr/>
        </p:nvSpPr>
        <p:spPr bwMode="auto">
          <a:xfrm>
            <a:off x="5410200" y="6477000"/>
            <a:ext cx="502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sz="1200">
                <a:solidFill>
                  <a:schemeClr val="bg2"/>
                </a:solidFill>
              </a:rPr>
              <a:t>© 2006, Eidam Diagnostics Corporation, Reprinted with Permission</a:t>
            </a:r>
          </a:p>
          <a:p>
            <a:pPr eaLnBrk="1" hangingPunct="1">
              <a:lnSpc>
                <a:spcPct val="80000"/>
              </a:lnSpc>
              <a:spcBef>
                <a:spcPct val="20000"/>
              </a:spcBef>
            </a:pPr>
            <a:r>
              <a:rPr lang="en-US" altLang="en-US" sz="800"/>
              <a:t>.</a:t>
            </a:r>
          </a:p>
        </p:txBody>
      </p:sp>
      <p:graphicFrame>
        <p:nvGraphicFramePr>
          <p:cNvPr id="96262" name="Content Placeholder 2">
            <a:extLst>
              <a:ext uri="{FF2B5EF4-FFF2-40B4-BE49-F238E27FC236}">
                <a16:creationId xmlns:a16="http://schemas.microsoft.com/office/drawing/2014/main" id="{3CDF9FF3-DC29-47BF-8D83-9D589F427B7D}"/>
              </a:ext>
            </a:extLst>
          </p:cNvPr>
          <p:cNvGraphicFramePr>
            <a:graphicFrameLocks noGrp="1"/>
          </p:cNvGraphicFramePr>
          <p:nvPr>
            <p:ph idx="1"/>
            <p:extLst>
              <p:ext uri="{D42A27DB-BD31-4B8C-83A1-F6EECF244321}">
                <p14:modId xmlns:p14="http://schemas.microsoft.com/office/powerpoint/2010/main" val="621911579"/>
              </p:ext>
            </p:extLst>
          </p:nvPr>
        </p:nvGraphicFramePr>
        <p:xfrm>
          <a:off x="644056" y="2365695"/>
          <a:ext cx="10927829" cy="3939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a:extLst>
              <a:ext uri="{FF2B5EF4-FFF2-40B4-BE49-F238E27FC236}">
                <a16:creationId xmlns:a16="http://schemas.microsoft.com/office/drawing/2014/main" id="{35A75209-EAB2-473D-BE79-948830422515}"/>
              </a:ext>
            </a:extLst>
          </p:cNvPr>
          <p:cNvSpPr>
            <a:spLocks noGrp="1" noChangeArrowheads="1"/>
          </p:cNvSpPr>
          <p:nvPr>
            <p:ph type="title" idx="4294967295"/>
          </p:nvPr>
        </p:nvSpPr>
        <p:spPr>
          <a:xfrm>
            <a:off x="822121" y="1967266"/>
            <a:ext cx="2835479" cy="2547257"/>
          </a:xfrm>
          <a:noFill/>
        </p:spPr>
        <p:txBody>
          <a:bodyPr vert="horz" lIns="91440" tIns="45720" rIns="91440" bIns="45720" rtlCol="0" anchor="ctr">
            <a:normAutofit/>
          </a:bodyPr>
          <a:lstStyle/>
          <a:p>
            <a:pPr algn="ctr"/>
            <a:r>
              <a:rPr lang="en-US" altLang="en-US" sz="4000" kern="1200" dirty="0">
                <a:solidFill>
                  <a:srgbClr val="FFFFFF"/>
                </a:solidFill>
                <a:latin typeface="+mj-lt"/>
                <a:ea typeface="+mj-ea"/>
                <a:cs typeface="+mj-cs"/>
              </a:rPr>
              <a:t>Vitality Index</a:t>
            </a:r>
          </a:p>
        </p:txBody>
      </p:sp>
      <p:sp>
        <p:nvSpPr>
          <p:cNvPr id="97283" name="Rectangle 3">
            <a:extLst>
              <a:ext uri="{FF2B5EF4-FFF2-40B4-BE49-F238E27FC236}">
                <a16:creationId xmlns:a16="http://schemas.microsoft.com/office/drawing/2014/main" id="{0D4CA7C1-0731-40D2-8D6F-3B1221D23A99}"/>
              </a:ext>
            </a:extLst>
          </p:cNvPr>
          <p:cNvSpPr>
            <a:spLocks noGrp="1" noChangeArrowheads="1"/>
          </p:cNvSpPr>
          <p:nvPr>
            <p:ph type="body" idx="4294967295"/>
          </p:nvPr>
        </p:nvSpPr>
        <p:spPr>
          <a:xfrm>
            <a:off x="4776788" y="642938"/>
            <a:ext cx="6780213" cy="5481025"/>
          </a:xfrm>
        </p:spPr>
        <p:txBody>
          <a:bodyPr wrap="square" anchor="t">
            <a:normAutofit fontScale="77500" lnSpcReduction="20000"/>
          </a:bodyPr>
          <a:lstStyle/>
          <a:p>
            <a:pPr eaLnBrk="1" hangingPunct="1">
              <a:buFont typeface="Wingdings" panose="05000000000000000000" pitchFamily="2" charset="2"/>
              <a:buNone/>
            </a:pPr>
            <a:r>
              <a:rPr lang="en-US" altLang="en-US" sz="2000" dirty="0"/>
              <a:t>	</a:t>
            </a:r>
            <a:r>
              <a:rPr lang="en-US" altLang="en-US" sz="3600" dirty="0"/>
              <a:t>The Vitality Index (</a:t>
            </a:r>
            <a:r>
              <a:rPr lang="en-US" altLang="en-US" sz="3600" dirty="0">
                <a:solidFill>
                  <a:srgbClr val="CC3300"/>
                </a:solidFill>
              </a:rPr>
              <a:t>VI</a:t>
            </a:r>
            <a:r>
              <a:rPr lang="en-US" altLang="en-US" sz="3600" dirty="0"/>
              <a:t>) is an indicator for the patient’s metabolic activity with respect to their age group. Scale value is from 1-6. </a:t>
            </a:r>
          </a:p>
          <a:p>
            <a:pPr eaLnBrk="1" hangingPunct="1">
              <a:buFont typeface="Wingdings" panose="05000000000000000000" pitchFamily="2" charset="2"/>
              <a:buNone/>
            </a:pPr>
            <a:br>
              <a:rPr lang="en-US" altLang="en-US" sz="3600" dirty="0"/>
            </a:br>
            <a:r>
              <a:rPr lang="en-US" altLang="en-US" sz="3600" dirty="0">
                <a:solidFill>
                  <a:srgbClr val="CC3300"/>
                </a:solidFill>
              </a:rPr>
              <a:t>&gt; 3.8 </a:t>
            </a:r>
            <a:r>
              <a:rPr lang="en-US" altLang="en-US" sz="3600" dirty="0"/>
              <a:t>Excessively high metabolic activity</a:t>
            </a:r>
          </a:p>
          <a:p>
            <a:pPr eaLnBrk="1" hangingPunct="1">
              <a:buFont typeface="Wingdings" panose="05000000000000000000" pitchFamily="2" charset="2"/>
              <a:buNone/>
            </a:pPr>
            <a:endParaRPr lang="en-US" altLang="en-US" sz="3600" dirty="0"/>
          </a:p>
          <a:p>
            <a:pPr eaLnBrk="1" hangingPunct="1">
              <a:buFont typeface="Wingdings" panose="05000000000000000000" pitchFamily="2" charset="2"/>
              <a:buNone/>
            </a:pPr>
            <a:r>
              <a:rPr lang="en-US" altLang="en-US" sz="3600" dirty="0"/>
              <a:t>	</a:t>
            </a:r>
            <a:r>
              <a:rPr lang="en-US" altLang="en-US" sz="3600" dirty="0">
                <a:solidFill>
                  <a:srgbClr val="CC3300"/>
                </a:solidFill>
              </a:rPr>
              <a:t>3.0 </a:t>
            </a:r>
            <a:r>
              <a:rPr lang="en-US" altLang="en-US" sz="3600" dirty="0"/>
              <a:t>	Average normal value</a:t>
            </a:r>
          </a:p>
          <a:p>
            <a:pPr eaLnBrk="1" hangingPunct="1">
              <a:buFont typeface="Wingdings" panose="05000000000000000000" pitchFamily="2" charset="2"/>
              <a:buNone/>
            </a:pPr>
            <a:endParaRPr lang="en-US" altLang="en-US" sz="3600" dirty="0"/>
          </a:p>
          <a:p>
            <a:pPr eaLnBrk="1" hangingPunct="1">
              <a:buFont typeface="Wingdings" panose="05000000000000000000" pitchFamily="2" charset="2"/>
              <a:buNone/>
            </a:pPr>
            <a:r>
              <a:rPr lang="en-US" altLang="en-US" sz="3600" dirty="0">
                <a:solidFill>
                  <a:srgbClr val="CC3300"/>
                </a:solidFill>
              </a:rPr>
              <a:t>	</a:t>
            </a:r>
            <a:r>
              <a:rPr lang="en-US" altLang="en-US" sz="3600" b="1" dirty="0">
                <a:solidFill>
                  <a:srgbClr val="CC3300"/>
                </a:solidFill>
              </a:rPr>
              <a:t>2.5 - 3.8</a:t>
            </a:r>
            <a:r>
              <a:rPr lang="en-US" altLang="en-US" sz="3600" b="1" dirty="0"/>
              <a:t>	Normal Metabolic Activity</a:t>
            </a:r>
            <a:br>
              <a:rPr lang="en-US" altLang="en-US" sz="3600" b="1" dirty="0"/>
            </a:br>
            <a:endParaRPr lang="en-US" altLang="en-US" sz="3600" b="1" dirty="0"/>
          </a:p>
          <a:p>
            <a:pPr eaLnBrk="1" hangingPunct="1">
              <a:buFont typeface="Wingdings" panose="05000000000000000000" pitchFamily="2" charset="2"/>
              <a:buNone/>
            </a:pPr>
            <a:r>
              <a:rPr lang="en-US" altLang="en-US" sz="3600" dirty="0"/>
              <a:t>	</a:t>
            </a:r>
            <a:r>
              <a:rPr lang="en-US" altLang="en-US" sz="3600" dirty="0">
                <a:solidFill>
                  <a:srgbClr val="CC3300"/>
                </a:solidFill>
              </a:rPr>
              <a:t>2.0 - 2.5</a:t>
            </a:r>
            <a:r>
              <a:rPr lang="en-US" altLang="en-US" sz="3600" dirty="0"/>
              <a:t>	Low metabolic activity</a:t>
            </a:r>
            <a:br>
              <a:rPr lang="en-US" altLang="en-US" sz="3600" dirty="0"/>
            </a:br>
            <a:endParaRPr lang="en-US" altLang="en-US" sz="3600" dirty="0"/>
          </a:p>
          <a:p>
            <a:pPr eaLnBrk="1" hangingPunct="1">
              <a:buFont typeface="Wingdings" panose="05000000000000000000" pitchFamily="2" charset="2"/>
              <a:buNone/>
            </a:pPr>
            <a:r>
              <a:rPr lang="en-US" altLang="en-US" sz="3600" dirty="0"/>
              <a:t>	</a:t>
            </a:r>
            <a:r>
              <a:rPr lang="en-US" altLang="en-US" sz="3600" dirty="0">
                <a:solidFill>
                  <a:srgbClr val="CC3300"/>
                </a:solidFill>
              </a:rPr>
              <a:t>&lt; 2.0</a:t>
            </a:r>
            <a:r>
              <a:rPr lang="en-US" altLang="en-US" sz="3600" dirty="0"/>
              <a:t>	Very low metabolic activity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6" name="Rectangle 2">
            <a:extLst>
              <a:ext uri="{FF2B5EF4-FFF2-40B4-BE49-F238E27FC236}">
                <a16:creationId xmlns:a16="http://schemas.microsoft.com/office/drawing/2014/main" id="{FE8CB7F3-FAB9-4385-AC90-69054C63A43C}"/>
              </a:ext>
            </a:extLst>
          </p:cNvPr>
          <p:cNvSpPr>
            <a:spLocks noGrp="1" noChangeArrowheads="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altLang="en-US" sz="3600" kern="1200">
                <a:solidFill>
                  <a:srgbClr val="FFFFFF"/>
                </a:solidFill>
                <a:latin typeface="+mj-lt"/>
                <a:ea typeface="+mj-ea"/>
                <a:cs typeface="+mj-cs"/>
              </a:rPr>
              <a:t>Low Vitality Index &lt;2</a:t>
            </a:r>
          </a:p>
        </p:txBody>
      </p:sp>
      <p:sp>
        <p:nvSpPr>
          <p:cNvPr id="98307" name="Rectangle 3">
            <a:extLst>
              <a:ext uri="{FF2B5EF4-FFF2-40B4-BE49-F238E27FC236}">
                <a16:creationId xmlns:a16="http://schemas.microsoft.com/office/drawing/2014/main" id="{D835CC2B-4F30-4EEE-A195-ED94CC196102}"/>
              </a:ext>
            </a:extLst>
          </p:cNvPr>
          <p:cNvSpPr>
            <a:spLocks noGrp="1" noChangeArrowheads="1"/>
          </p:cNvSpPr>
          <p:nvPr>
            <p:ph type="body" idx="4294967295"/>
          </p:nvPr>
        </p:nvSpPr>
        <p:spPr>
          <a:xfrm>
            <a:off x="4429388" y="656852"/>
            <a:ext cx="7315200" cy="5878171"/>
          </a:xfrm>
        </p:spPr>
        <p:txBody>
          <a:bodyPr wrap="square" anchor="t">
            <a:normAutofit/>
          </a:bodyPr>
          <a:lstStyle/>
          <a:p>
            <a:pPr algn="ctr" eaLnBrk="1" hangingPunct="1">
              <a:lnSpc>
                <a:spcPct val="80000"/>
              </a:lnSpc>
              <a:buFont typeface="Wingdings" panose="05000000000000000000" pitchFamily="2" charset="2"/>
              <a:buNone/>
            </a:pPr>
            <a:r>
              <a:rPr lang="en-US" altLang="en-US" sz="2400" dirty="0"/>
              <a:t>	</a:t>
            </a:r>
            <a:r>
              <a:rPr lang="en-US" altLang="en-US" sz="3200" dirty="0"/>
              <a:t>A </a:t>
            </a:r>
            <a:r>
              <a:rPr lang="en-US" altLang="en-US" sz="3200" dirty="0">
                <a:solidFill>
                  <a:srgbClr val="CC3300"/>
                </a:solidFill>
              </a:rPr>
              <a:t>low Vitality Index</a:t>
            </a:r>
            <a:r>
              <a:rPr lang="en-US" altLang="en-US" sz="3200" dirty="0"/>
              <a:t> is commonly found in patients with the following conditions:</a:t>
            </a:r>
          </a:p>
          <a:p>
            <a:pPr algn="ctr" eaLnBrk="1" hangingPunct="1">
              <a:lnSpc>
                <a:spcPct val="80000"/>
              </a:lnSpc>
              <a:buFont typeface="Wingdings" panose="05000000000000000000" pitchFamily="2" charset="2"/>
              <a:buNone/>
            </a:pPr>
            <a:endParaRPr lang="en-US" altLang="en-US" sz="3200" dirty="0"/>
          </a:p>
          <a:p>
            <a:pPr eaLnBrk="1" hangingPunct="1">
              <a:lnSpc>
                <a:spcPct val="80000"/>
              </a:lnSpc>
            </a:pPr>
            <a:r>
              <a:rPr lang="en-US" altLang="en-US" sz="3200" dirty="0"/>
              <a:t>Chronic disease</a:t>
            </a:r>
          </a:p>
          <a:p>
            <a:pPr eaLnBrk="1" hangingPunct="1">
              <a:lnSpc>
                <a:spcPct val="80000"/>
              </a:lnSpc>
            </a:pPr>
            <a:r>
              <a:rPr lang="en-US" altLang="en-US" sz="3200" dirty="0"/>
              <a:t>Chronic autoimmune disease</a:t>
            </a:r>
          </a:p>
          <a:p>
            <a:pPr eaLnBrk="1" hangingPunct="1">
              <a:lnSpc>
                <a:spcPct val="80000"/>
              </a:lnSpc>
            </a:pPr>
            <a:r>
              <a:rPr lang="en-US" altLang="en-US" sz="3200" u="sng" dirty="0"/>
              <a:t>Hypothyroidism</a:t>
            </a:r>
          </a:p>
          <a:p>
            <a:pPr eaLnBrk="1" hangingPunct="1">
              <a:lnSpc>
                <a:spcPct val="80000"/>
              </a:lnSpc>
            </a:pPr>
            <a:r>
              <a:rPr lang="en-US" altLang="en-US" sz="3200" dirty="0"/>
              <a:t>Viral Infections</a:t>
            </a:r>
          </a:p>
          <a:p>
            <a:pPr eaLnBrk="1" hangingPunct="1">
              <a:lnSpc>
                <a:spcPct val="80000"/>
              </a:lnSpc>
            </a:pPr>
            <a:r>
              <a:rPr lang="en-US" altLang="en-US" sz="3200" dirty="0"/>
              <a:t>Depression</a:t>
            </a:r>
          </a:p>
          <a:p>
            <a:pPr eaLnBrk="1" hangingPunct="1">
              <a:lnSpc>
                <a:spcPct val="80000"/>
              </a:lnSpc>
            </a:pPr>
            <a:r>
              <a:rPr lang="en-US" altLang="en-US" sz="3200" dirty="0"/>
              <a:t>Low metabolic activity</a:t>
            </a:r>
          </a:p>
          <a:p>
            <a:pPr eaLnBrk="1" hangingPunct="1">
              <a:lnSpc>
                <a:spcPct val="80000"/>
              </a:lnSpc>
            </a:pPr>
            <a:r>
              <a:rPr lang="en-US" altLang="en-US" sz="3200" dirty="0"/>
              <a:t>Elderly and Pre-aged patients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5" name="Picture 1" descr="https://www.meridianclinic.com/images/article_photos/389.jpg">
            <a:extLst>
              <a:ext uri="{FF2B5EF4-FFF2-40B4-BE49-F238E27FC236}">
                <a16:creationId xmlns:a16="http://schemas.microsoft.com/office/drawing/2014/main" id="{E4674403-5170-42F4-B752-641273BDB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22" b="1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D9E8A420-2CB4-485E-8DAA-AE2B5BB643A3}"/>
              </a:ext>
            </a:extLst>
          </p:cNvPr>
          <p:cNvSpPr>
            <a:spLocks noGrp="1"/>
          </p:cNvSpPr>
          <p:nvPr>
            <p:ph type="title" idx="4294967295"/>
          </p:nvPr>
        </p:nvSpPr>
        <p:spPr>
          <a:xfrm>
            <a:off x="523875" y="5317240"/>
            <a:ext cx="11210925" cy="744836"/>
          </a:xfrm>
        </p:spPr>
        <p:txBody>
          <a:bodyPr vert="horz" lIns="91440" tIns="45720" rIns="91440" bIns="45720" rtlCol="0" anchor="ctr">
            <a:normAutofit/>
          </a:bodyPr>
          <a:lstStyle/>
          <a:p>
            <a:pPr algn="ctr"/>
            <a:r>
              <a:rPr lang="en-US" altLang="en-US" sz="3600">
                <a:solidFill>
                  <a:schemeClr val="tx1">
                    <a:lumMod val="85000"/>
                    <a:lumOff val="15000"/>
                  </a:schemeClr>
                </a:solidFill>
              </a:rPr>
              <a:t>How does it work?</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Rectangle 2">
            <a:extLst>
              <a:ext uri="{FF2B5EF4-FFF2-40B4-BE49-F238E27FC236}">
                <a16:creationId xmlns:a16="http://schemas.microsoft.com/office/drawing/2014/main" id="{E91C2F0D-8BA6-4134-82D6-5D0F48E93AEE}"/>
              </a:ext>
            </a:extLst>
          </p:cNvPr>
          <p:cNvSpPr>
            <a:spLocks noGrp="1" noChangeArrowheads="1"/>
          </p:cNvSpPr>
          <p:nvPr>
            <p:ph type="title" idx="4294967295"/>
          </p:nvPr>
        </p:nvSpPr>
        <p:spPr>
          <a:xfrm>
            <a:off x="1371599" y="294538"/>
            <a:ext cx="9895951" cy="1033669"/>
          </a:xfrm>
        </p:spPr>
        <p:txBody>
          <a:bodyPr vert="horz" lIns="91440" tIns="45720" rIns="91440" bIns="45720" rtlCol="0" anchor="ctr">
            <a:normAutofit/>
          </a:bodyPr>
          <a:lstStyle/>
          <a:p>
            <a:pPr algn="ctr"/>
            <a:r>
              <a:rPr lang="en-US" altLang="en-US" sz="4000" kern="1200" dirty="0">
                <a:solidFill>
                  <a:srgbClr val="FFFFFF"/>
                </a:solidFill>
                <a:latin typeface="+mj-lt"/>
                <a:ea typeface="+mj-ea"/>
                <a:cs typeface="+mj-cs"/>
              </a:rPr>
              <a:t>High Vitality Index &gt;4</a:t>
            </a:r>
          </a:p>
        </p:txBody>
      </p:sp>
      <p:sp>
        <p:nvSpPr>
          <p:cNvPr id="99331" name="Rectangle 3">
            <a:extLst>
              <a:ext uri="{FF2B5EF4-FFF2-40B4-BE49-F238E27FC236}">
                <a16:creationId xmlns:a16="http://schemas.microsoft.com/office/drawing/2014/main" id="{A23A4F2C-5EA4-4F5C-ACF6-6FBC5D846EA7}"/>
              </a:ext>
            </a:extLst>
          </p:cNvPr>
          <p:cNvSpPr>
            <a:spLocks noGrp="1" noChangeArrowheads="1"/>
          </p:cNvSpPr>
          <p:nvPr>
            <p:ph type="body" idx="4294967295"/>
          </p:nvPr>
        </p:nvSpPr>
        <p:spPr>
          <a:xfrm>
            <a:off x="1371599" y="2318197"/>
            <a:ext cx="9724031" cy="3683358"/>
          </a:xfrm>
        </p:spPr>
        <p:txBody>
          <a:bodyPr vert="horz" lIns="91440" tIns="45720" rIns="91440" bIns="45720" rtlCol="0" anchor="ctr">
            <a:noAutofit/>
          </a:bodyPr>
          <a:lstStyle/>
          <a:p>
            <a:r>
              <a:rPr lang="en-US" altLang="en-US" sz="3600" dirty="0"/>
              <a:t>An excessively high Vitality Index is commonly found in patients with the following conditions:</a:t>
            </a:r>
          </a:p>
          <a:p>
            <a:r>
              <a:rPr lang="en-US" altLang="en-US" sz="3600" dirty="0"/>
              <a:t>Physically Active</a:t>
            </a:r>
          </a:p>
          <a:p>
            <a:r>
              <a:rPr lang="en-US" altLang="en-US" sz="3600" dirty="0"/>
              <a:t>Younger Patients</a:t>
            </a:r>
          </a:p>
          <a:p>
            <a:r>
              <a:rPr lang="en-US" altLang="en-US" sz="3600" dirty="0"/>
              <a:t>Hyperthyroidism</a:t>
            </a:r>
          </a:p>
          <a:p>
            <a:r>
              <a:rPr lang="en-US" altLang="en-US" sz="3600" dirty="0"/>
              <a:t>High Metabolic Activity</a:t>
            </a:r>
          </a:p>
          <a:p>
            <a:r>
              <a:rPr lang="en-US" altLang="en-US" sz="3600" dirty="0"/>
              <a:t>Hormonal Disorders</a:t>
            </a:r>
          </a:p>
          <a:p>
            <a:r>
              <a:rPr lang="en-US" altLang="en-US" sz="3600" dirty="0"/>
              <a:t>Progressive Cancer</a:t>
            </a:r>
          </a:p>
        </p:txBody>
      </p:sp>
      <p:sp>
        <p:nvSpPr>
          <p:cNvPr id="99332" name="Rectangle 5">
            <a:extLst>
              <a:ext uri="{FF2B5EF4-FFF2-40B4-BE49-F238E27FC236}">
                <a16:creationId xmlns:a16="http://schemas.microsoft.com/office/drawing/2014/main" id="{F9D7FAB4-BEE3-4D08-88E8-060D95CA1E70}"/>
              </a:ext>
            </a:extLst>
          </p:cNvPr>
          <p:cNvSpPr>
            <a:spLocks noChangeArrowheads="1"/>
          </p:cNvSpPr>
          <p:nvPr/>
        </p:nvSpPr>
        <p:spPr bwMode="auto">
          <a:xfrm>
            <a:off x="2438400" y="6400800"/>
            <a:ext cx="678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8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18" name="Rectangle 2">
            <a:extLst>
              <a:ext uri="{FF2B5EF4-FFF2-40B4-BE49-F238E27FC236}">
                <a16:creationId xmlns:a16="http://schemas.microsoft.com/office/drawing/2014/main" id="{D15DB116-4DA0-4FF2-8711-118C7E879013}"/>
              </a:ext>
            </a:extLst>
          </p:cNvPr>
          <p:cNvSpPr>
            <a:spLocks noGrp="1" noChangeArrowheads="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altLang="en-US" sz="3600" kern="1200">
                <a:solidFill>
                  <a:srgbClr val="FFFFFF"/>
                </a:solidFill>
                <a:latin typeface="+mj-lt"/>
                <a:ea typeface="+mj-ea"/>
                <a:cs typeface="+mj-cs"/>
              </a:rPr>
              <a:t>Lymphatic Index</a:t>
            </a:r>
          </a:p>
        </p:txBody>
      </p:sp>
      <p:sp>
        <p:nvSpPr>
          <p:cNvPr id="111619" name="Rectangle 3">
            <a:extLst>
              <a:ext uri="{FF2B5EF4-FFF2-40B4-BE49-F238E27FC236}">
                <a16:creationId xmlns:a16="http://schemas.microsoft.com/office/drawing/2014/main" id="{FADB5268-8C52-4F6B-99D4-0C93CA5CB902}"/>
              </a:ext>
            </a:extLst>
          </p:cNvPr>
          <p:cNvSpPr>
            <a:spLocks noGrp="1" noChangeArrowheads="1"/>
          </p:cNvSpPr>
          <p:nvPr>
            <p:ph type="body" idx="4294967295"/>
          </p:nvPr>
        </p:nvSpPr>
        <p:spPr>
          <a:xfrm>
            <a:off x="4776788" y="642938"/>
            <a:ext cx="6780213" cy="4656138"/>
          </a:xfrm>
        </p:spPr>
        <p:txBody>
          <a:bodyPr wrap="square" anchor="t">
            <a:normAutofit/>
          </a:bodyPr>
          <a:lstStyle/>
          <a:p>
            <a:pPr eaLnBrk="1" hangingPunct="1">
              <a:lnSpc>
                <a:spcPct val="80000"/>
              </a:lnSpc>
              <a:buFont typeface="Wingdings" panose="05000000000000000000" pitchFamily="2" charset="2"/>
              <a:buNone/>
            </a:pPr>
            <a:r>
              <a:rPr lang="en-US" altLang="en-US" dirty="0"/>
              <a:t>The Lymphatic Index (</a:t>
            </a:r>
            <a:r>
              <a:rPr lang="en-US" altLang="en-US" dirty="0">
                <a:solidFill>
                  <a:srgbClr val="CC3300"/>
                </a:solidFill>
              </a:rPr>
              <a:t>LI</a:t>
            </a:r>
            <a:r>
              <a:rPr lang="en-US" altLang="en-US" dirty="0"/>
              <a:t>) is a marker for the lymphatic system and indicates the correlation of the lymph measurement areas and the immune system.</a:t>
            </a:r>
          </a:p>
          <a:p>
            <a:pPr eaLnBrk="1" hangingPunct="1">
              <a:lnSpc>
                <a:spcPct val="80000"/>
              </a:lnSpc>
              <a:buFont typeface="Wingdings" panose="05000000000000000000" pitchFamily="2" charset="2"/>
              <a:buNone/>
            </a:pPr>
            <a:r>
              <a:rPr lang="en-US" altLang="en-US" dirty="0">
                <a:solidFill>
                  <a:srgbClr val="CC3300"/>
                </a:solidFill>
              </a:rPr>
              <a:t>	0 – 2</a:t>
            </a:r>
            <a:r>
              <a:rPr lang="en-US" altLang="en-US" dirty="0"/>
              <a:t>	Normal reaction and high level</a:t>
            </a:r>
            <a:br>
              <a:rPr lang="en-US" altLang="en-US" dirty="0"/>
            </a:br>
            <a:r>
              <a:rPr lang="en-US" altLang="en-US" dirty="0"/>
              <a:t>		of immune function</a:t>
            </a:r>
            <a:br>
              <a:rPr lang="en-US" altLang="en-US" dirty="0"/>
            </a:br>
            <a:endParaRPr lang="en-US" altLang="en-US" dirty="0"/>
          </a:p>
          <a:p>
            <a:pPr eaLnBrk="1" hangingPunct="1">
              <a:lnSpc>
                <a:spcPct val="80000"/>
              </a:lnSpc>
              <a:buFont typeface="Wingdings" panose="05000000000000000000" pitchFamily="2" charset="2"/>
              <a:buNone/>
            </a:pPr>
            <a:r>
              <a:rPr lang="en-US" altLang="en-US" dirty="0"/>
              <a:t>	</a:t>
            </a:r>
            <a:r>
              <a:rPr lang="en-US" altLang="en-US" dirty="0">
                <a:solidFill>
                  <a:srgbClr val="CC3300"/>
                </a:solidFill>
              </a:rPr>
              <a:t>2 – 4</a:t>
            </a:r>
            <a:r>
              <a:rPr lang="en-US" altLang="en-US" dirty="0"/>
              <a:t>	Reduced immune function and</a:t>
            </a:r>
            <a:br>
              <a:rPr lang="en-US" altLang="en-US" dirty="0"/>
            </a:br>
            <a:r>
              <a:rPr lang="en-US" altLang="en-US" dirty="0"/>
              <a:t>		borderline lymphatic congestion</a:t>
            </a:r>
            <a:br>
              <a:rPr lang="en-US" altLang="en-US" dirty="0"/>
            </a:br>
            <a:endParaRPr lang="en-US" altLang="en-US"/>
          </a:p>
          <a:p>
            <a:pPr eaLnBrk="1" hangingPunct="1">
              <a:lnSpc>
                <a:spcPct val="80000"/>
              </a:lnSpc>
              <a:buFont typeface="Wingdings" panose="05000000000000000000" pitchFamily="2" charset="2"/>
              <a:buNone/>
            </a:pPr>
            <a:r>
              <a:rPr lang="en-US" altLang="en-US" dirty="0"/>
              <a:t>	</a:t>
            </a:r>
            <a:r>
              <a:rPr lang="en-US" altLang="en-US" dirty="0">
                <a:solidFill>
                  <a:srgbClr val="CC3300"/>
                </a:solidFill>
              </a:rPr>
              <a:t>4 – 6</a:t>
            </a:r>
            <a:r>
              <a:rPr lang="en-US" altLang="en-US" dirty="0"/>
              <a:t>	Blocked immune response</a:t>
            </a:r>
            <a:br>
              <a:rPr lang="en-US" altLang="en-US" dirty="0"/>
            </a:br>
            <a:r>
              <a:rPr lang="en-US" altLang="en-US" dirty="0"/>
              <a:t>		and high lymphatic congestion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B824BF92-C77F-4FE0-9710-A85AF3220AFE}"/>
              </a:ext>
            </a:extLst>
          </p:cNvPr>
          <p:cNvSpPr>
            <a:spLocks noGrp="1"/>
          </p:cNvSpPr>
          <p:nvPr>
            <p:ph type="title"/>
          </p:nvPr>
        </p:nvSpPr>
        <p:spPr>
          <a:xfrm>
            <a:off x="804673" y="1445494"/>
            <a:ext cx="3616856" cy="4376572"/>
          </a:xfrm>
        </p:spPr>
        <p:txBody>
          <a:bodyPr vert="horz" lIns="91440" tIns="45720" rIns="91440" bIns="45720" rtlCol="0" anchor="ctr">
            <a:normAutofit/>
          </a:bodyPr>
          <a:lstStyle/>
          <a:p>
            <a:pPr algn="ctr"/>
            <a:r>
              <a:rPr lang="en-US" altLang="en-US" sz="4800" kern="1200" dirty="0">
                <a:solidFill>
                  <a:schemeClr val="tx1"/>
                </a:solidFill>
                <a:latin typeface="+mj-lt"/>
                <a:ea typeface="+mj-ea"/>
                <a:cs typeface="+mj-cs"/>
              </a:rPr>
              <a:t>Area 1 Head Points</a:t>
            </a:r>
          </a:p>
        </p:txBody>
      </p:sp>
      <p:sp>
        <p:nvSpPr>
          <p:cNvPr id="144" name="Freeform: Shape 14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1" name="Content Placeholder 2">
            <a:extLst>
              <a:ext uri="{FF2B5EF4-FFF2-40B4-BE49-F238E27FC236}">
                <a16:creationId xmlns:a16="http://schemas.microsoft.com/office/drawing/2014/main" id="{FE97F140-8FAE-4655-92D9-39383815437A}"/>
              </a:ext>
            </a:extLst>
          </p:cNvPr>
          <p:cNvSpPr>
            <a:spLocks noGrp="1"/>
          </p:cNvSpPr>
          <p:nvPr>
            <p:ph sz="half" idx="1"/>
          </p:nvPr>
        </p:nvSpPr>
        <p:spPr>
          <a:xfrm>
            <a:off x="5865779" y="0"/>
            <a:ext cx="6001966" cy="6858000"/>
          </a:xfrm>
        </p:spPr>
        <p:txBody>
          <a:bodyPr vert="horz" lIns="91440" tIns="45720" rIns="91440" bIns="45720" rtlCol="0" anchor="ctr">
            <a:normAutofit fontScale="92500" lnSpcReduction="20000"/>
          </a:bodyPr>
          <a:lstStyle/>
          <a:p>
            <a:r>
              <a:rPr lang="en-US" altLang="en-US" sz="2400" dirty="0">
                <a:solidFill>
                  <a:schemeClr val="bg1"/>
                </a:solidFill>
              </a:rPr>
              <a:t>GL – glabella - reference point</a:t>
            </a:r>
          </a:p>
          <a:p>
            <a:r>
              <a:rPr lang="en-US" altLang="en-US" sz="2400" dirty="0">
                <a:solidFill>
                  <a:schemeClr val="bg1"/>
                </a:solidFill>
              </a:rPr>
              <a:t>RN - radix nasi - circulation</a:t>
            </a:r>
          </a:p>
          <a:p>
            <a:r>
              <a:rPr lang="en-US" altLang="en-US" sz="2400" dirty="0">
                <a:solidFill>
                  <a:schemeClr val="bg1"/>
                </a:solidFill>
              </a:rPr>
              <a:t>FS 1 - frontal sinus R</a:t>
            </a:r>
          </a:p>
          <a:p>
            <a:r>
              <a:rPr lang="en-US" altLang="en-US" sz="2400" dirty="0">
                <a:solidFill>
                  <a:schemeClr val="bg1"/>
                </a:solidFill>
              </a:rPr>
              <a:t>FS 2 - frontal sinus L</a:t>
            </a:r>
          </a:p>
          <a:p>
            <a:r>
              <a:rPr lang="en-US" altLang="en-US" sz="2400" dirty="0">
                <a:solidFill>
                  <a:schemeClr val="bg1"/>
                </a:solidFill>
              </a:rPr>
              <a:t>T 1 - temple R – pituitary; brain; external carotid</a:t>
            </a:r>
          </a:p>
          <a:p>
            <a:r>
              <a:rPr lang="en-US" altLang="en-US" sz="2400" dirty="0">
                <a:solidFill>
                  <a:schemeClr val="bg1"/>
                </a:solidFill>
              </a:rPr>
              <a:t>T 2 - temple L – pituitary; brain; external carotid</a:t>
            </a:r>
          </a:p>
          <a:p>
            <a:r>
              <a:rPr lang="en-US" altLang="en-US" sz="2400" dirty="0">
                <a:solidFill>
                  <a:schemeClr val="bg1"/>
                </a:solidFill>
              </a:rPr>
              <a:t>CP 1 - </a:t>
            </a:r>
            <a:r>
              <a:rPr lang="en-US" altLang="en-US" sz="2400" dirty="0" err="1">
                <a:solidFill>
                  <a:schemeClr val="bg1"/>
                </a:solidFill>
              </a:rPr>
              <a:t>commissura</a:t>
            </a:r>
            <a:r>
              <a:rPr lang="en-US" altLang="en-US" sz="2400" dirty="0">
                <a:solidFill>
                  <a:schemeClr val="bg1"/>
                </a:solidFill>
              </a:rPr>
              <a:t> </a:t>
            </a:r>
            <a:r>
              <a:rPr lang="en-US" altLang="en-US" sz="2400" dirty="0" err="1">
                <a:solidFill>
                  <a:schemeClr val="bg1"/>
                </a:solidFill>
              </a:rPr>
              <a:t>palpebrarum</a:t>
            </a:r>
            <a:r>
              <a:rPr lang="en-US" altLang="en-US" sz="2400" dirty="0">
                <a:solidFill>
                  <a:schemeClr val="bg1"/>
                </a:solidFill>
              </a:rPr>
              <a:t> medialis R – internal carotid; brain; sinus</a:t>
            </a:r>
          </a:p>
          <a:p>
            <a:r>
              <a:rPr lang="en-US" altLang="en-US" sz="2400" dirty="0">
                <a:solidFill>
                  <a:schemeClr val="bg1"/>
                </a:solidFill>
              </a:rPr>
              <a:t>CP 2 - </a:t>
            </a:r>
            <a:r>
              <a:rPr lang="en-US" altLang="en-US" sz="2400" dirty="0" err="1">
                <a:solidFill>
                  <a:schemeClr val="bg1"/>
                </a:solidFill>
              </a:rPr>
              <a:t>commissura</a:t>
            </a:r>
            <a:r>
              <a:rPr lang="en-US" altLang="en-US" sz="2400" dirty="0">
                <a:solidFill>
                  <a:schemeClr val="bg1"/>
                </a:solidFill>
              </a:rPr>
              <a:t> </a:t>
            </a:r>
            <a:r>
              <a:rPr lang="en-US" altLang="en-US" sz="2400" dirty="0" err="1">
                <a:solidFill>
                  <a:schemeClr val="bg1"/>
                </a:solidFill>
              </a:rPr>
              <a:t>palpebrarum</a:t>
            </a:r>
            <a:r>
              <a:rPr lang="en-US" altLang="en-US" sz="2400" dirty="0">
                <a:solidFill>
                  <a:schemeClr val="bg1"/>
                </a:solidFill>
              </a:rPr>
              <a:t> medialis L – internal carotid; brain; sinus</a:t>
            </a:r>
          </a:p>
          <a:p>
            <a:r>
              <a:rPr lang="en-US" altLang="en-US" sz="2400" dirty="0">
                <a:solidFill>
                  <a:schemeClr val="bg1"/>
                </a:solidFill>
              </a:rPr>
              <a:t>M 1 - Mastoid 1 R - atlas/axis, R/L asymmetry = subluxation; inner ear; brain</a:t>
            </a:r>
          </a:p>
          <a:p>
            <a:r>
              <a:rPr lang="en-US" altLang="en-US" sz="2400" dirty="0">
                <a:solidFill>
                  <a:schemeClr val="bg1"/>
                </a:solidFill>
              </a:rPr>
              <a:t>M 2 - Mastoid 2 L - atlas/axis, R/L asymmetry = subluxation; inner ear; brain</a:t>
            </a:r>
          </a:p>
          <a:p>
            <a:r>
              <a:rPr lang="en-US" altLang="en-US" sz="2400" dirty="0" err="1">
                <a:solidFill>
                  <a:schemeClr val="bg1"/>
                </a:solidFill>
              </a:rPr>
              <a:t>OsE</a:t>
            </a:r>
            <a:r>
              <a:rPr lang="en-US" altLang="en-US" sz="2400" dirty="0">
                <a:solidFill>
                  <a:schemeClr val="bg1"/>
                </a:solidFill>
              </a:rPr>
              <a:t> 1 - </a:t>
            </a:r>
            <a:r>
              <a:rPr lang="en-US" altLang="en-US" sz="2400" dirty="0" err="1">
                <a:solidFill>
                  <a:schemeClr val="bg1"/>
                </a:solidFill>
              </a:rPr>
              <a:t>os</a:t>
            </a:r>
            <a:r>
              <a:rPr lang="en-US" altLang="en-US" sz="2400" dirty="0">
                <a:solidFill>
                  <a:schemeClr val="bg1"/>
                </a:solidFill>
              </a:rPr>
              <a:t> </a:t>
            </a:r>
            <a:r>
              <a:rPr lang="en-US" altLang="en-US" sz="2400" dirty="0" err="1">
                <a:solidFill>
                  <a:schemeClr val="bg1"/>
                </a:solidFill>
              </a:rPr>
              <a:t>ethmoidale</a:t>
            </a:r>
            <a:r>
              <a:rPr lang="en-US" altLang="en-US" sz="2400" dirty="0">
                <a:solidFill>
                  <a:schemeClr val="bg1"/>
                </a:solidFill>
              </a:rPr>
              <a:t> R – immunity, R/L asymmetry suggest chronic virus</a:t>
            </a:r>
          </a:p>
          <a:p>
            <a:r>
              <a:rPr lang="en-US" altLang="en-US" sz="2400" dirty="0" err="1">
                <a:solidFill>
                  <a:schemeClr val="bg1"/>
                </a:solidFill>
              </a:rPr>
              <a:t>OsE</a:t>
            </a:r>
            <a:r>
              <a:rPr lang="en-US" altLang="en-US" sz="2400" dirty="0">
                <a:solidFill>
                  <a:schemeClr val="bg1"/>
                </a:solidFill>
              </a:rPr>
              <a:t> 2 - </a:t>
            </a:r>
            <a:r>
              <a:rPr lang="en-US" altLang="en-US" sz="2400" dirty="0" err="1">
                <a:solidFill>
                  <a:schemeClr val="bg1"/>
                </a:solidFill>
              </a:rPr>
              <a:t>os</a:t>
            </a:r>
            <a:r>
              <a:rPr lang="en-US" altLang="en-US" sz="2400" dirty="0">
                <a:solidFill>
                  <a:schemeClr val="bg1"/>
                </a:solidFill>
              </a:rPr>
              <a:t> </a:t>
            </a:r>
            <a:r>
              <a:rPr lang="en-US" altLang="en-US" sz="2400" dirty="0" err="1">
                <a:solidFill>
                  <a:schemeClr val="bg1"/>
                </a:solidFill>
              </a:rPr>
              <a:t>ethmoidale</a:t>
            </a:r>
            <a:r>
              <a:rPr lang="en-US" altLang="en-US" sz="2400" dirty="0">
                <a:solidFill>
                  <a:schemeClr val="bg1"/>
                </a:solidFill>
              </a:rPr>
              <a:t> L – immunity, R/L asymmetry suggest chronic virus</a:t>
            </a:r>
          </a:p>
          <a:p>
            <a:r>
              <a:rPr lang="en-US" altLang="en-US" sz="2400" dirty="0">
                <a:solidFill>
                  <a:schemeClr val="bg1"/>
                </a:solidFill>
              </a:rPr>
              <a:t>MS 1 - maxillary sinus R</a:t>
            </a:r>
          </a:p>
          <a:p>
            <a:r>
              <a:rPr lang="en-US" altLang="en-US" sz="2400" dirty="0" err="1">
                <a:solidFill>
                  <a:schemeClr val="bg1"/>
                </a:solidFill>
              </a:rPr>
              <a:t>Ms</a:t>
            </a:r>
            <a:r>
              <a:rPr lang="en-US" altLang="en-US" sz="2400" dirty="0">
                <a:solidFill>
                  <a:schemeClr val="bg1"/>
                </a:solidFill>
              </a:rPr>
              <a:t> 1 - maxillary sinus L</a:t>
            </a:r>
          </a:p>
          <a:p>
            <a:endParaRPr lang="en-US" altLang="en-US" sz="12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a:extLst>
              <a:ext uri="{FF2B5EF4-FFF2-40B4-BE49-F238E27FC236}">
                <a16:creationId xmlns:a16="http://schemas.microsoft.com/office/drawing/2014/main" id="{1A1A2790-532E-4704-A393-7FA432E10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68" b="21457"/>
          <a:stretch>
            <a:fillRect/>
          </a:stretch>
        </p:blipFill>
        <p:spPr bwMode="auto">
          <a:xfrm rot="16200000">
            <a:off x="7654132" y="2861470"/>
            <a:ext cx="3497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a:extLst>
              <a:ext uri="{FF2B5EF4-FFF2-40B4-BE49-F238E27FC236}">
                <a16:creationId xmlns:a16="http://schemas.microsoft.com/office/drawing/2014/main" id="{F3FE1D8D-8B4D-4878-8832-F6E07C293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38225" y="2924175"/>
            <a:ext cx="3333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3">
            <a:extLst>
              <a:ext uri="{FF2B5EF4-FFF2-40B4-BE49-F238E27FC236}">
                <a16:creationId xmlns:a16="http://schemas.microsoft.com/office/drawing/2014/main" id="{4E54C7F3-9C1A-41D7-B25B-C9E04CDB4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799013" y="230188"/>
            <a:ext cx="26701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Oval 8">
            <a:extLst>
              <a:ext uri="{FF2B5EF4-FFF2-40B4-BE49-F238E27FC236}">
                <a16:creationId xmlns:a16="http://schemas.microsoft.com/office/drawing/2014/main" id="{A0472C8B-794C-4DFF-9229-BF00B4C184D9}"/>
              </a:ext>
            </a:extLst>
          </p:cNvPr>
          <p:cNvSpPr>
            <a:spLocks noChangeArrowheads="1"/>
          </p:cNvSpPr>
          <p:nvPr/>
        </p:nvSpPr>
        <p:spPr bwMode="auto">
          <a:xfrm>
            <a:off x="4114800" y="3581400"/>
            <a:ext cx="3810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21862" name="Oval 8">
            <a:extLst>
              <a:ext uri="{FF2B5EF4-FFF2-40B4-BE49-F238E27FC236}">
                <a16:creationId xmlns:a16="http://schemas.microsoft.com/office/drawing/2014/main" id="{9E35F202-B3A7-4BF5-9115-DF358F009650}"/>
              </a:ext>
            </a:extLst>
          </p:cNvPr>
          <p:cNvSpPr>
            <a:spLocks noChangeArrowheads="1"/>
          </p:cNvSpPr>
          <p:nvPr/>
        </p:nvSpPr>
        <p:spPr bwMode="auto">
          <a:xfrm>
            <a:off x="8305800" y="35814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8304FBE1-DBB3-46D7-8302-0691EA2D4A0F}"/>
              </a:ext>
            </a:extLst>
          </p:cNvPr>
          <p:cNvSpPr>
            <a:spLocks noGrp="1"/>
          </p:cNvSpPr>
          <p:nvPr>
            <p:ph type="ctrTitle"/>
          </p:nvPr>
        </p:nvSpPr>
        <p:spPr>
          <a:xfrm>
            <a:off x="804673" y="1445494"/>
            <a:ext cx="3616856" cy="4376572"/>
          </a:xfrm>
        </p:spPr>
        <p:txBody>
          <a:bodyPr vert="horz" lIns="91440" tIns="45720" rIns="91440" bIns="45720" rtlCol="0" anchor="ctr">
            <a:normAutofit/>
          </a:bodyPr>
          <a:lstStyle/>
          <a:p>
            <a:pPr algn="l"/>
            <a:r>
              <a:rPr lang="en-US" altLang="en-US" sz="4800" kern="1200">
                <a:solidFill>
                  <a:schemeClr val="tx1"/>
                </a:solidFill>
                <a:latin typeface="+mj-lt"/>
                <a:ea typeface="+mj-ea"/>
                <a:cs typeface="+mj-cs"/>
              </a:rPr>
              <a:t>Do Brain Points Exhibit Warming Regulation?</a:t>
            </a:r>
          </a:p>
        </p:txBody>
      </p:sp>
      <p:sp>
        <p:nvSpPr>
          <p:cNvPr id="136" name="Freeform: Shape 13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5" name="Subtitle 2">
            <a:extLst>
              <a:ext uri="{FF2B5EF4-FFF2-40B4-BE49-F238E27FC236}">
                <a16:creationId xmlns:a16="http://schemas.microsoft.com/office/drawing/2014/main" id="{48A013F6-7C3D-4EA5-B611-A3CB323A57E4}"/>
              </a:ext>
            </a:extLst>
          </p:cNvPr>
          <p:cNvSpPr>
            <a:spLocks noGrp="1"/>
          </p:cNvSpPr>
          <p:nvPr>
            <p:ph type="subTitle" idx="1"/>
          </p:nvPr>
        </p:nvSpPr>
        <p:spPr>
          <a:xfrm>
            <a:off x="5544765" y="1399032"/>
            <a:ext cx="6439711" cy="4471416"/>
          </a:xfrm>
        </p:spPr>
        <p:txBody>
          <a:bodyPr vert="horz" lIns="91440" tIns="45720" rIns="91440" bIns="45720" rtlCol="0" anchor="ctr">
            <a:normAutofit/>
          </a:bodyPr>
          <a:lstStyle/>
          <a:p>
            <a:pPr indent="-228600" algn="l">
              <a:buFont typeface="Arial" panose="020B0604020202020204" pitchFamily="34" charset="0"/>
              <a:buChar char="•"/>
            </a:pPr>
            <a:r>
              <a:rPr lang="en-US" altLang="en-US" sz="3600" dirty="0">
                <a:solidFill>
                  <a:schemeClr val="bg1"/>
                </a:solidFill>
              </a:rPr>
              <a:t>Are They Symmetrical?</a:t>
            </a:r>
          </a:p>
          <a:p>
            <a:pPr indent="-228600" algn="l">
              <a:buFont typeface="Arial" panose="020B0604020202020204" pitchFamily="34" charset="0"/>
              <a:buChar char="•"/>
            </a:pPr>
            <a:r>
              <a:rPr lang="en-US" altLang="en-US" sz="3600" dirty="0">
                <a:solidFill>
                  <a:schemeClr val="bg1"/>
                </a:solidFill>
              </a:rPr>
              <a:t>Look for temp differences &gt; 0.3</a:t>
            </a:r>
          </a:p>
          <a:p>
            <a:pPr indent="-228600" algn="l">
              <a:buFont typeface="Arial" panose="020B0604020202020204" pitchFamily="34" charset="0"/>
              <a:buChar char="•"/>
            </a:pPr>
            <a:r>
              <a:rPr lang="en-US" altLang="en-US" sz="3600" dirty="0">
                <a:solidFill>
                  <a:schemeClr val="bg1"/>
                </a:solidFill>
              </a:rPr>
              <a:t>Are they below baseline?</a:t>
            </a: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A3A1352-86B8-41BE-9968-0414AF4CA6CF}"/>
              </a:ext>
            </a:extLst>
          </p:cNvPr>
          <p:cNvSpPr>
            <a:spLocks noGrp="1"/>
          </p:cNvSpPr>
          <p:nvPr>
            <p:ph type="title"/>
          </p:nvPr>
        </p:nvSpPr>
        <p:spPr>
          <a:xfrm>
            <a:off x="804673" y="1445494"/>
            <a:ext cx="3616856" cy="4376572"/>
          </a:xfrm>
        </p:spPr>
        <p:txBody>
          <a:bodyPr anchor="ctr">
            <a:normAutofit/>
          </a:bodyPr>
          <a:lstStyle/>
          <a:p>
            <a:r>
              <a:rPr lang="en-US" altLang="en-US" sz="4800"/>
              <a:t>Area 2 Neck Points </a:t>
            </a:r>
          </a:p>
        </p:txBody>
      </p:sp>
      <p:sp>
        <p:nvSpPr>
          <p:cNvPr id="74" name="Freeform: Shape 7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3" name="Content Placeholder 2">
            <a:extLst>
              <a:ext uri="{FF2B5EF4-FFF2-40B4-BE49-F238E27FC236}">
                <a16:creationId xmlns:a16="http://schemas.microsoft.com/office/drawing/2014/main" id="{3A970A70-C170-433E-863F-9979755ED8D7}"/>
              </a:ext>
            </a:extLst>
          </p:cNvPr>
          <p:cNvSpPr>
            <a:spLocks noGrp="1"/>
          </p:cNvSpPr>
          <p:nvPr>
            <p:ph idx="1"/>
          </p:nvPr>
        </p:nvSpPr>
        <p:spPr>
          <a:xfrm>
            <a:off x="6096000" y="1108953"/>
            <a:ext cx="5625830" cy="5603132"/>
          </a:xfrm>
        </p:spPr>
        <p:txBody>
          <a:bodyPr anchor="ctr">
            <a:normAutofit fontScale="70000" lnSpcReduction="20000"/>
          </a:bodyPr>
          <a:lstStyle/>
          <a:p>
            <a:r>
              <a:rPr lang="en-US" altLang="en-US" sz="3200" dirty="0">
                <a:solidFill>
                  <a:schemeClr val="bg1"/>
                </a:solidFill>
              </a:rPr>
              <a:t>T 1 – tonsil R</a:t>
            </a:r>
          </a:p>
          <a:p>
            <a:r>
              <a:rPr lang="en-US" altLang="en-US" sz="3200" dirty="0">
                <a:solidFill>
                  <a:schemeClr val="bg1"/>
                </a:solidFill>
              </a:rPr>
              <a:t>T 2 – tonsil L</a:t>
            </a:r>
          </a:p>
          <a:p>
            <a:r>
              <a:rPr lang="en-US" altLang="en-US" sz="3200" dirty="0">
                <a:solidFill>
                  <a:schemeClr val="bg1"/>
                </a:solidFill>
              </a:rPr>
              <a:t>L 1 – </a:t>
            </a:r>
            <a:r>
              <a:rPr lang="en-US" altLang="en-US" sz="3200" dirty="0" err="1">
                <a:solidFill>
                  <a:schemeClr val="bg1"/>
                </a:solidFill>
              </a:rPr>
              <a:t>inframandibular</a:t>
            </a:r>
            <a:r>
              <a:rPr lang="en-US" altLang="en-US" sz="3200" dirty="0">
                <a:solidFill>
                  <a:schemeClr val="bg1"/>
                </a:solidFill>
              </a:rPr>
              <a:t> gland R</a:t>
            </a:r>
          </a:p>
          <a:p>
            <a:r>
              <a:rPr lang="en-US" altLang="en-US" sz="3200" dirty="0">
                <a:solidFill>
                  <a:schemeClr val="bg1"/>
                </a:solidFill>
              </a:rPr>
              <a:t>L 2 – </a:t>
            </a:r>
            <a:r>
              <a:rPr lang="en-US" altLang="en-US" sz="3200" dirty="0" err="1">
                <a:solidFill>
                  <a:schemeClr val="bg1"/>
                </a:solidFill>
              </a:rPr>
              <a:t>inframandibular</a:t>
            </a:r>
            <a:r>
              <a:rPr lang="en-US" altLang="en-US" sz="3200" dirty="0">
                <a:solidFill>
                  <a:schemeClr val="bg1"/>
                </a:solidFill>
              </a:rPr>
              <a:t> gland L</a:t>
            </a:r>
          </a:p>
          <a:p>
            <a:r>
              <a:rPr lang="en-US" altLang="en-US" sz="3200" dirty="0">
                <a:solidFill>
                  <a:schemeClr val="bg1"/>
                </a:solidFill>
              </a:rPr>
              <a:t>L 3 – ventral edge of m. </a:t>
            </a:r>
            <a:r>
              <a:rPr lang="en-US" altLang="en-US" sz="3200" dirty="0" err="1">
                <a:solidFill>
                  <a:schemeClr val="bg1"/>
                </a:solidFill>
              </a:rPr>
              <a:t>sternocleidomastoideus</a:t>
            </a:r>
            <a:r>
              <a:rPr lang="en-US" altLang="en-US" sz="3200" dirty="0">
                <a:solidFill>
                  <a:schemeClr val="bg1"/>
                </a:solidFill>
              </a:rPr>
              <a:t> R</a:t>
            </a:r>
          </a:p>
          <a:p>
            <a:r>
              <a:rPr lang="en-US" altLang="en-US" sz="3200" dirty="0">
                <a:solidFill>
                  <a:schemeClr val="bg1"/>
                </a:solidFill>
              </a:rPr>
              <a:t>L 4 – ventral edge of m. </a:t>
            </a:r>
            <a:r>
              <a:rPr lang="en-US" altLang="en-US" sz="3200" dirty="0" err="1">
                <a:solidFill>
                  <a:schemeClr val="bg1"/>
                </a:solidFill>
              </a:rPr>
              <a:t>sternocleidomastoideus</a:t>
            </a:r>
            <a:r>
              <a:rPr lang="en-US" altLang="en-US" sz="3200" dirty="0">
                <a:solidFill>
                  <a:schemeClr val="bg1"/>
                </a:solidFill>
              </a:rPr>
              <a:t> L</a:t>
            </a:r>
          </a:p>
          <a:p>
            <a:r>
              <a:rPr lang="en-US" altLang="en-US" sz="3200" dirty="0">
                <a:solidFill>
                  <a:schemeClr val="bg1"/>
                </a:solidFill>
              </a:rPr>
              <a:t>L 5 – supraclavicular fossa R</a:t>
            </a:r>
          </a:p>
          <a:p>
            <a:r>
              <a:rPr lang="en-US" altLang="en-US" sz="3200" dirty="0">
                <a:solidFill>
                  <a:schemeClr val="bg1"/>
                </a:solidFill>
              </a:rPr>
              <a:t>L 6 – supraclavicular fossa L</a:t>
            </a:r>
          </a:p>
          <a:p>
            <a:r>
              <a:rPr lang="en-US" altLang="en-US" sz="3200" dirty="0">
                <a:solidFill>
                  <a:schemeClr val="bg1"/>
                </a:solidFill>
              </a:rPr>
              <a:t>L 7 – infraclavicular fossa R</a:t>
            </a:r>
          </a:p>
          <a:p>
            <a:r>
              <a:rPr lang="en-US" altLang="en-US" sz="3200" dirty="0">
                <a:solidFill>
                  <a:schemeClr val="bg1"/>
                </a:solidFill>
              </a:rPr>
              <a:t>L 8 – infraclavicular fossa L</a:t>
            </a:r>
          </a:p>
          <a:p>
            <a:r>
              <a:rPr lang="en-US" altLang="en-US" sz="3200" dirty="0">
                <a:solidFill>
                  <a:schemeClr val="bg1"/>
                </a:solidFill>
              </a:rPr>
              <a:t>Td 1 – thyroid lobe R</a:t>
            </a:r>
          </a:p>
          <a:p>
            <a:r>
              <a:rPr lang="en-US" altLang="en-US" sz="3200" dirty="0">
                <a:solidFill>
                  <a:schemeClr val="bg1"/>
                </a:solidFill>
              </a:rPr>
              <a:t>Td 2 – thyroid lobe L</a:t>
            </a:r>
          </a:p>
          <a:p>
            <a:r>
              <a:rPr lang="en-US" altLang="en-US" sz="3200" dirty="0">
                <a:solidFill>
                  <a:schemeClr val="bg1"/>
                </a:solidFill>
              </a:rPr>
              <a:t>Thy - thymus</a:t>
            </a:r>
          </a:p>
          <a:p>
            <a:endParaRPr lang="en-US" altLang="en-US" sz="3200" dirty="0">
              <a:solidFill>
                <a:schemeClr val="bg1"/>
              </a:solidFill>
            </a:endParaRPr>
          </a:p>
          <a:p>
            <a:endParaRPr lang="en-US" altLang="en-US" sz="3200" dirty="0">
              <a:solidFill>
                <a:schemeClr val="bg1"/>
              </a:solidFill>
            </a:endParaRPr>
          </a:p>
          <a:p>
            <a:endParaRPr lang="en-US" altLang="en-US" sz="15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4" name="Title 1">
            <a:extLst>
              <a:ext uri="{FF2B5EF4-FFF2-40B4-BE49-F238E27FC236}">
                <a16:creationId xmlns:a16="http://schemas.microsoft.com/office/drawing/2014/main" id="{6DB9075C-DF0A-49A5-9E95-E4CF74C2DB6A}"/>
              </a:ext>
            </a:extLst>
          </p:cNvPr>
          <p:cNvSpPr>
            <a:spLocks noGrp="1"/>
          </p:cNvSpPr>
          <p:nvPr>
            <p:ph type="title"/>
          </p:nvPr>
        </p:nvSpPr>
        <p:spPr>
          <a:xfrm>
            <a:off x="841248" y="426720"/>
            <a:ext cx="10506456" cy="1919141"/>
          </a:xfrm>
        </p:spPr>
        <p:txBody>
          <a:bodyPr anchor="b">
            <a:normAutofit/>
          </a:bodyPr>
          <a:lstStyle/>
          <a:p>
            <a:pPr algn="ctr"/>
            <a:r>
              <a:rPr lang="en-US" altLang="en-US" sz="6000" dirty="0"/>
              <a:t>Thyroid</a:t>
            </a:r>
          </a:p>
        </p:txBody>
      </p:sp>
      <p:sp>
        <p:nvSpPr>
          <p:cNvPr id="74" name="Rectangle 7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6435" name="Content Placeholder 2">
            <a:extLst>
              <a:ext uri="{FF2B5EF4-FFF2-40B4-BE49-F238E27FC236}">
                <a16:creationId xmlns:a16="http://schemas.microsoft.com/office/drawing/2014/main" id="{136598AE-256D-494B-AEB9-C621010AF3D7}"/>
              </a:ext>
            </a:extLst>
          </p:cNvPr>
          <p:cNvSpPr>
            <a:spLocks noGrp="1"/>
          </p:cNvSpPr>
          <p:nvPr>
            <p:ph idx="1"/>
          </p:nvPr>
        </p:nvSpPr>
        <p:spPr>
          <a:xfrm>
            <a:off x="2181138" y="3337269"/>
            <a:ext cx="9169614" cy="2905686"/>
          </a:xfrm>
        </p:spPr>
        <p:txBody>
          <a:bodyPr>
            <a:noAutofit/>
          </a:bodyPr>
          <a:lstStyle/>
          <a:p>
            <a:r>
              <a:rPr lang="en-US" altLang="en-US" sz="3600" dirty="0"/>
              <a:t>Thyroid values, like brain points, should regulate with a warming response</a:t>
            </a:r>
          </a:p>
          <a:p>
            <a:r>
              <a:rPr lang="en-US" altLang="en-US" sz="3600" dirty="0"/>
              <a:t>Is Thyroid cooling (paradoxical) or rigid?</a:t>
            </a:r>
          </a:p>
          <a:p>
            <a:r>
              <a:rPr lang="en-US" altLang="en-US" sz="3600" dirty="0"/>
              <a:t>Are values below baseline?</a:t>
            </a:r>
          </a:p>
          <a:p>
            <a:r>
              <a:rPr lang="en-US" altLang="en-US" sz="3600" dirty="0"/>
              <a:t>Is there symmetry?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57698" name="Title 1">
            <a:extLst>
              <a:ext uri="{FF2B5EF4-FFF2-40B4-BE49-F238E27FC236}">
                <a16:creationId xmlns:a16="http://schemas.microsoft.com/office/drawing/2014/main" id="{03CDB7B6-039E-486C-AA72-03F429A90A0B}"/>
              </a:ext>
            </a:extLst>
          </p:cNvPr>
          <p:cNvSpPr>
            <a:spLocks noGrp="1"/>
          </p:cNvSpPr>
          <p:nvPr>
            <p:ph type="title"/>
          </p:nvPr>
        </p:nvSpPr>
        <p:spPr>
          <a:xfrm>
            <a:off x="535020" y="685800"/>
            <a:ext cx="2780271" cy="5105400"/>
          </a:xfrm>
        </p:spPr>
        <p:txBody>
          <a:bodyPr>
            <a:normAutofit/>
          </a:bodyPr>
          <a:lstStyle/>
          <a:p>
            <a:r>
              <a:rPr lang="en-US" altLang="en-US" sz="4000">
                <a:solidFill>
                  <a:srgbClr val="FFFFFF"/>
                </a:solidFill>
              </a:rPr>
              <a:t>Area 3 Chest Points</a:t>
            </a:r>
          </a:p>
        </p:txBody>
      </p:sp>
      <p:graphicFrame>
        <p:nvGraphicFramePr>
          <p:cNvPr id="157701" name="Content Placeholder 2">
            <a:extLst>
              <a:ext uri="{FF2B5EF4-FFF2-40B4-BE49-F238E27FC236}">
                <a16:creationId xmlns:a16="http://schemas.microsoft.com/office/drawing/2014/main" id="{EBFB213F-1287-4CD6-B799-6FF4B52B122E}"/>
              </a:ext>
            </a:extLst>
          </p:cNvPr>
          <p:cNvGraphicFramePr>
            <a:graphicFrameLocks noGrp="1"/>
          </p:cNvGraphicFramePr>
          <p:nvPr>
            <p:ph idx="1"/>
            <p:extLst>
              <p:ext uri="{D42A27DB-BD31-4B8C-83A1-F6EECF244321}">
                <p14:modId xmlns:p14="http://schemas.microsoft.com/office/powerpoint/2010/main" val="220394750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8725" name="Rectangle 7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8726" name="Freeform: Shape 7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722" name="Title 2">
            <a:extLst>
              <a:ext uri="{FF2B5EF4-FFF2-40B4-BE49-F238E27FC236}">
                <a16:creationId xmlns:a16="http://schemas.microsoft.com/office/drawing/2014/main" id="{24E81D50-71DA-473D-9A72-C7318CA04B79}"/>
              </a:ext>
            </a:extLst>
          </p:cNvPr>
          <p:cNvSpPr>
            <a:spLocks noGrp="1"/>
          </p:cNvSpPr>
          <p:nvPr>
            <p:ph type="ctrTitle"/>
          </p:nvPr>
        </p:nvSpPr>
        <p:spPr>
          <a:xfrm>
            <a:off x="1524000" y="491828"/>
            <a:ext cx="9144000" cy="2764028"/>
          </a:xfrm>
        </p:spPr>
        <p:txBody>
          <a:bodyPr anchor="ctr">
            <a:normAutofit/>
          </a:bodyPr>
          <a:lstStyle/>
          <a:p>
            <a:r>
              <a:rPr lang="en-US" altLang="en-US" sz="7200" dirty="0"/>
              <a:t>Rigid Sternum</a:t>
            </a:r>
          </a:p>
        </p:txBody>
      </p:sp>
      <p:sp>
        <p:nvSpPr>
          <p:cNvPr id="158723" name="Subtitle 1">
            <a:extLst>
              <a:ext uri="{FF2B5EF4-FFF2-40B4-BE49-F238E27FC236}">
                <a16:creationId xmlns:a16="http://schemas.microsoft.com/office/drawing/2014/main" id="{5EFA7A73-5FF0-4125-A66B-A41058773F04}"/>
              </a:ext>
            </a:extLst>
          </p:cNvPr>
          <p:cNvSpPr>
            <a:spLocks noGrp="1"/>
          </p:cNvSpPr>
          <p:nvPr>
            <p:ph type="subTitle" idx="1"/>
          </p:nvPr>
        </p:nvSpPr>
        <p:spPr>
          <a:xfrm>
            <a:off x="1966912" y="3903091"/>
            <a:ext cx="8258176" cy="631825"/>
          </a:xfrm>
        </p:spPr>
        <p:txBody>
          <a:bodyPr anchor="ctr">
            <a:noAutofit/>
          </a:bodyPr>
          <a:lstStyle/>
          <a:p>
            <a:r>
              <a:rPr lang="en-US" altLang="en-US" sz="5400" dirty="0"/>
              <a:t>Investigate!!!</a:t>
            </a:r>
          </a:p>
          <a:p>
            <a:r>
              <a:rPr lang="en-US" altLang="en-US" sz="5400" dirty="0"/>
              <a:t>Mamma?</a:t>
            </a:r>
          </a:p>
        </p:txBody>
      </p:sp>
      <p:sp>
        <p:nvSpPr>
          <p:cNvPr id="158727" name="Rectangle 7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7E4BF444-17E2-4537-A778-3F1A121CF895}"/>
              </a:ext>
            </a:extLst>
          </p:cNvPr>
          <p:cNvSpPr>
            <a:spLocks noGrp="1"/>
          </p:cNvSpPr>
          <p:nvPr>
            <p:ph type="title"/>
          </p:nvPr>
        </p:nvSpPr>
        <p:spPr/>
        <p:txBody>
          <a:bodyPr>
            <a:normAutofit/>
          </a:bodyPr>
          <a:lstStyle/>
          <a:p>
            <a:pPr algn="ctr"/>
            <a:r>
              <a:rPr lang="en-US" altLang="en-US" sz="4800" dirty="0">
                <a:solidFill>
                  <a:schemeClr val="tx1"/>
                </a:solidFill>
              </a:rPr>
              <a:t>Suspicious!!!</a:t>
            </a:r>
          </a:p>
        </p:txBody>
      </p:sp>
      <p:pic>
        <p:nvPicPr>
          <p:cNvPr id="160771" name="Picture 2" descr="http://www.agelessagewell.com/~agelessagewell/tipe/pictures/Sample%20Thermogram.jpg">
            <a:extLst>
              <a:ext uri="{FF2B5EF4-FFF2-40B4-BE49-F238E27FC236}">
                <a16:creationId xmlns:a16="http://schemas.microsoft.com/office/drawing/2014/main" id="{14002777-14AB-4CF7-A1F7-32DBEBF9B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894" t="33167" r="40587" b="36169"/>
          <a:stretch>
            <a:fillRect/>
          </a:stretch>
        </p:blipFill>
        <p:spPr bwMode="auto">
          <a:xfrm>
            <a:off x="4191000" y="2041526"/>
            <a:ext cx="301148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Oval 8">
            <a:extLst>
              <a:ext uri="{FF2B5EF4-FFF2-40B4-BE49-F238E27FC236}">
                <a16:creationId xmlns:a16="http://schemas.microsoft.com/office/drawing/2014/main" id="{4F431EED-1286-4147-8033-F81280646BE6}"/>
              </a:ext>
            </a:extLst>
          </p:cNvPr>
          <p:cNvSpPr>
            <a:spLocks noChangeArrowheads="1"/>
          </p:cNvSpPr>
          <p:nvPr/>
        </p:nvSpPr>
        <p:spPr bwMode="auto">
          <a:xfrm>
            <a:off x="4038600" y="2971800"/>
            <a:ext cx="609600" cy="838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8" name="Title 1">
            <a:extLst>
              <a:ext uri="{FF2B5EF4-FFF2-40B4-BE49-F238E27FC236}">
                <a16:creationId xmlns:a16="http://schemas.microsoft.com/office/drawing/2014/main" id="{FE2E67B0-5BEE-42C0-A230-1AEE68AC2494}"/>
              </a:ext>
            </a:extLst>
          </p:cNvPr>
          <p:cNvSpPr>
            <a:spLocks noGrp="1"/>
          </p:cNvSpPr>
          <p:nvPr>
            <p:ph type="ctrTitle"/>
          </p:nvPr>
        </p:nvSpPr>
        <p:spPr>
          <a:xfrm>
            <a:off x="1524003" y="1999615"/>
            <a:ext cx="9144000" cy="2764028"/>
          </a:xfrm>
        </p:spPr>
        <p:txBody>
          <a:bodyPr anchor="ctr">
            <a:normAutofit fontScale="90000"/>
          </a:bodyPr>
          <a:lstStyle/>
          <a:p>
            <a:r>
              <a:rPr lang="en-US" altLang="en-US" sz="4000" dirty="0"/>
              <a:t>Impulses coming from organs glands and tissues alter various properties of the skin, like the temperature, perspiration, the mechanical tonus and sensitivity. </a:t>
            </a:r>
            <a:br>
              <a:rPr lang="en-US" altLang="en-US" sz="4000" dirty="0"/>
            </a:br>
            <a:r>
              <a:rPr lang="en-US" altLang="en-US" sz="4000" dirty="0"/>
              <a:t>Consequently, pathological changes of an inner organ can locally influence the metabolism, temperature and other properties of the skin via this reflex arc. </a:t>
            </a:r>
            <a:br>
              <a:rPr lang="en-US" altLang="en-US" sz="2300" dirty="0"/>
            </a:br>
            <a:endParaRPr lang="en-US" altLang="en-US" sz="2300" dirty="0"/>
          </a:p>
        </p:txBody>
      </p:sp>
      <p:sp>
        <p:nvSpPr>
          <p:cNvPr id="24579" name="Subtitle 2">
            <a:extLst>
              <a:ext uri="{FF2B5EF4-FFF2-40B4-BE49-F238E27FC236}">
                <a16:creationId xmlns:a16="http://schemas.microsoft.com/office/drawing/2014/main" id="{966899E8-A40B-45E6-932C-9ED29927E63F}"/>
              </a:ext>
            </a:extLst>
          </p:cNvPr>
          <p:cNvSpPr>
            <a:spLocks noGrp="1"/>
          </p:cNvSpPr>
          <p:nvPr>
            <p:ph type="subTitle" idx="1"/>
          </p:nvPr>
        </p:nvSpPr>
        <p:spPr>
          <a:xfrm>
            <a:off x="1966912" y="5645150"/>
            <a:ext cx="8258176" cy="631825"/>
          </a:xfrm>
        </p:spPr>
        <p:txBody>
          <a:bodyPr anchor="ctr">
            <a:normAutofit/>
          </a:bodyPr>
          <a:lstStyle/>
          <a:p>
            <a:r>
              <a:rPr lang="en-US" altLang="en-US" sz="2800" i="1"/>
              <a:t>This phenomena is the basis of CRT.</a:t>
            </a:r>
            <a:endParaRPr lang="en-US" altLang="en-US" sz="2800"/>
          </a:p>
        </p:txBody>
      </p:sp>
      <p:sp>
        <p:nvSpPr>
          <p:cNvPr id="78" name="Rectangle 7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BD239D80-C0BF-4E40-96BA-9EFF54EB7357}"/>
              </a:ext>
            </a:extLst>
          </p:cNvPr>
          <p:cNvSpPr>
            <a:spLocks noGrp="1"/>
          </p:cNvSpPr>
          <p:nvPr>
            <p:ph type="title"/>
          </p:nvPr>
        </p:nvSpPr>
        <p:spPr>
          <a:xfrm>
            <a:off x="804673" y="1445494"/>
            <a:ext cx="3616856" cy="4376572"/>
          </a:xfrm>
        </p:spPr>
        <p:txBody>
          <a:bodyPr anchor="ctr">
            <a:normAutofit/>
          </a:bodyPr>
          <a:lstStyle/>
          <a:p>
            <a:r>
              <a:rPr lang="en-US" altLang="en-US" sz="4800"/>
              <a:t> </a:t>
            </a:r>
            <a:br>
              <a:rPr lang="en-US" altLang="en-US" sz="4800"/>
            </a:br>
            <a:r>
              <a:rPr lang="en-US" altLang="en-US" sz="4800"/>
              <a:t>Area 4 Upper Abdomen Points</a:t>
            </a:r>
          </a:p>
        </p:txBody>
      </p:sp>
      <p:sp>
        <p:nvSpPr>
          <p:cNvPr id="136" name="Freeform: Shape 13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1" name="Content Placeholder 2">
            <a:extLst>
              <a:ext uri="{FF2B5EF4-FFF2-40B4-BE49-F238E27FC236}">
                <a16:creationId xmlns:a16="http://schemas.microsoft.com/office/drawing/2014/main" id="{27419235-8E28-4DDD-A6AF-BC7527DDB55A}"/>
              </a:ext>
            </a:extLst>
          </p:cNvPr>
          <p:cNvSpPr>
            <a:spLocks noGrp="1"/>
          </p:cNvSpPr>
          <p:nvPr>
            <p:ph idx="1"/>
          </p:nvPr>
        </p:nvSpPr>
        <p:spPr>
          <a:xfrm>
            <a:off x="6096000" y="1399032"/>
            <a:ext cx="5501834" cy="4471416"/>
          </a:xfrm>
        </p:spPr>
        <p:txBody>
          <a:bodyPr anchor="ctr">
            <a:normAutofit/>
          </a:bodyPr>
          <a:lstStyle/>
          <a:p>
            <a:r>
              <a:rPr lang="en-US" altLang="en-US" dirty="0">
                <a:solidFill>
                  <a:schemeClr val="bg1"/>
                </a:solidFill>
              </a:rPr>
              <a:t>Solar Plexus</a:t>
            </a:r>
          </a:p>
          <a:p>
            <a:r>
              <a:rPr lang="en-US" altLang="en-US" dirty="0">
                <a:solidFill>
                  <a:schemeClr val="bg1"/>
                </a:solidFill>
              </a:rPr>
              <a:t>Stomach</a:t>
            </a:r>
          </a:p>
          <a:p>
            <a:r>
              <a:rPr lang="en-US" altLang="en-US" dirty="0">
                <a:solidFill>
                  <a:schemeClr val="bg1"/>
                </a:solidFill>
              </a:rPr>
              <a:t>Liver 1</a:t>
            </a:r>
          </a:p>
          <a:p>
            <a:r>
              <a:rPr lang="en-US" altLang="en-US" dirty="0">
                <a:solidFill>
                  <a:schemeClr val="bg1"/>
                </a:solidFill>
              </a:rPr>
              <a:t>Liver 3</a:t>
            </a:r>
          </a:p>
          <a:p>
            <a:r>
              <a:rPr lang="en-US" altLang="en-US" dirty="0">
                <a:solidFill>
                  <a:schemeClr val="bg1"/>
                </a:solidFill>
              </a:rPr>
              <a:t>Gall Bladder</a:t>
            </a:r>
          </a:p>
          <a:p>
            <a:r>
              <a:rPr lang="en-US" altLang="en-US" dirty="0">
                <a:solidFill>
                  <a:schemeClr val="bg1"/>
                </a:solidFill>
              </a:rPr>
              <a:t>Pancreas 1 (head)</a:t>
            </a:r>
          </a:p>
          <a:p>
            <a:r>
              <a:rPr lang="en-US" altLang="en-US" dirty="0">
                <a:solidFill>
                  <a:schemeClr val="bg1"/>
                </a:solidFill>
              </a:rPr>
              <a:t>Pancreas 2 (tail)</a:t>
            </a:r>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FA804B5F-0991-434B-AC4B-C90FA53C1EB8}"/>
              </a:ext>
            </a:extLst>
          </p:cNvPr>
          <p:cNvSpPr>
            <a:spLocks noGrp="1"/>
          </p:cNvSpPr>
          <p:nvPr>
            <p:ph type="title"/>
          </p:nvPr>
        </p:nvSpPr>
        <p:spPr>
          <a:xfrm>
            <a:off x="771915" y="804231"/>
            <a:ext cx="3583615" cy="4482819"/>
          </a:xfrm>
        </p:spPr>
        <p:txBody>
          <a:bodyPr>
            <a:normAutofit/>
          </a:bodyPr>
          <a:lstStyle/>
          <a:p>
            <a:r>
              <a:rPr lang="en-US" altLang="en-US" sz="4800" dirty="0"/>
              <a:t>Intestinal Mycosis</a:t>
            </a:r>
          </a:p>
        </p:txBody>
      </p:sp>
      <p:sp>
        <p:nvSpPr>
          <p:cNvPr id="137" name="Freeform: Shape 136">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8965" name="Content Placeholder 2">
            <a:extLst>
              <a:ext uri="{FF2B5EF4-FFF2-40B4-BE49-F238E27FC236}">
                <a16:creationId xmlns:a16="http://schemas.microsoft.com/office/drawing/2014/main" id="{AE20DA9C-9B46-49D8-AB98-8D923EBE487C}"/>
              </a:ext>
            </a:extLst>
          </p:cNvPr>
          <p:cNvGraphicFramePr>
            <a:graphicFrameLocks noGrp="1"/>
          </p:cNvGraphicFramePr>
          <p:nvPr>
            <p:ph idx="1"/>
            <p:extLst>
              <p:ext uri="{D42A27DB-BD31-4B8C-83A1-F6EECF244321}">
                <p14:modId xmlns:p14="http://schemas.microsoft.com/office/powerpoint/2010/main" val="2668608348"/>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250" name="Title 1">
            <a:extLst>
              <a:ext uri="{FF2B5EF4-FFF2-40B4-BE49-F238E27FC236}">
                <a16:creationId xmlns:a16="http://schemas.microsoft.com/office/drawing/2014/main" id="{138C6A50-B1A8-45D2-B3A2-D2CD7875941D}"/>
              </a:ext>
            </a:extLst>
          </p:cNvPr>
          <p:cNvSpPr>
            <a:spLocks noGrp="1"/>
          </p:cNvSpPr>
          <p:nvPr>
            <p:ph type="title"/>
          </p:nvPr>
        </p:nvSpPr>
        <p:spPr>
          <a:xfrm>
            <a:off x="804672" y="1412489"/>
            <a:ext cx="2871095" cy="2156621"/>
          </a:xfrm>
        </p:spPr>
        <p:txBody>
          <a:bodyPr anchor="t">
            <a:normAutofit/>
          </a:bodyPr>
          <a:lstStyle/>
          <a:p>
            <a:pPr algn="ctr"/>
            <a:r>
              <a:rPr lang="en-US" altLang="en-US" sz="3600" dirty="0">
                <a:solidFill>
                  <a:srgbClr val="FFFFFF"/>
                </a:solidFill>
              </a:rPr>
              <a:t> </a:t>
            </a:r>
            <a:br>
              <a:rPr lang="en-US" altLang="en-US" sz="3600" dirty="0">
                <a:solidFill>
                  <a:srgbClr val="FFFFFF"/>
                </a:solidFill>
              </a:rPr>
            </a:br>
            <a:r>
              <a:rPr lang="en-US" altLang="en-US" sz="3600" dirty="0">
                <a:solidFill>
                  <a:srgbClr val="FFFFFF"/>
                </a:solidFill>
              </a:rPr>
              <a:t>Area 5 Lower Abdomen Points</a:t>
            </a:r>
          </a:p>
        </p:txBody>
      </p:sp>
      <p:sp>
        <p:nvSpPr>
          <p:cNvPr id="181251" name="Content Placeholder 2">
            <a:extLst>
              <a:ext uri="{FF2B5EF4-FFF2-40B4-BE49-F238E27FC236}">
                <a16:creationId xmlns:a16="http://schemas.microsoft.com/office/drawing/2014/main" id="{A9718476-9327-4904-94C2-A6129A774EAF}"/>
              </a:ext>
            </a:extLst>
          </p:cNvPr>
          <p:cNvSpPr>
            <a:spLocks noGrp="1"/>
          </p:cNvSpPr>
          <p:nvPr>
            <p:ph sz="half" idx="1"/>
          </p:nvPr>
        </p:nvSpPr>
        <p:spPr>
          <a:xfrm>
            <a:off x="4581728" y="1412489"/>
            <a:ext cx="5719863" cy="4363844"/>
          </a:xfrm>
        </p:spPr>
        <p:txBody>
          <a:bodyPr>
            <a:noAutofit/>
          </a:bodyPr>
          <a:lstStyle/>
          <a:p>
            <a:r>
              <a:rPr lang="en-US" altLang="en-US" dirty="0"/>
              <a:t>Small Intestine</a:t>
            </a:r>
          </a:p>
          <a:p>
            <a:r>
              <a:rPr lang="en-US" altLang="en-US" dirty="0"/>
              <a:t>Colon 1-hepatic flexure)</a:t>
            </a:r>
          </a:p>
          <a:p>
            <a:r>
              <a:rPr lang="en-US" altLang="en-US" dirty="0"/>
              <a:t>Colon 2-splenic flexure)</a:t>
            </a:r>
          </a:p>
          <a:p>
            <a:r>
              <a:rPr lang="en-US" altLang="en-US" dirty="0"/>
              <a:t>Colon 3 (ascending)</a:t>
            </a:r>
          </a:p>
          <a:p>
            <a:r>
              <a:rPr lang="en-US" altLang="en-US" dirty="0"/>
              <a:t>Colon 4 (descending)</a:t>
            </a:r>
          </a:p>
          <a:p>
            <a:r>
              <a:rPr lang="en-US" altLang="en-US" dirty="0"/>
              <a:t>Colon 5 (cecum)</a:t>
            </a:r>
          </a:p>
          <a:p>
            <a:r>
              <a:rPr lang="en-US" altLang="en-US" dirty="0"/>
              <a:t>Colon 6 (descending sigmoid area)</a:t>
            </a:r>
          </a:p>
        </p:txBody>
      </p:sp>
      <p:sp>
        <p:nvSpPr>
          <p:cNvPr id="181252" name="Content Placeholder 3">
            <a:extLst>
              <a:ext uri="{FF2B5EF4-FFF2-40B4-BE49-F238E27FC236}">
                <a16:creationId xmlns:a16="http://schemas.microsoft.com/office/drawing/2014/main" id="{3328979A-A4AB-491C-AE9E-2EA23FDB738E}"/>
              </a:ext>
            </a:extLst>
          </p:cNvPr>
          <p:cNvSpPr>
            <a:spLocks noGrp="1"/>
          </p:cNvSpPr>
          <p:nvPr>
            <p:ph sz="half" idx="2"/>
          </p:nvPr>
        </p:nvSpPr>
        <p:spPr>
          <a:xfrm>
            <a:off x="8451604" y="1412489"/>
            <a:ext cx="2926080" cy="4363844"/>
          </a:xfrm>
        </p:spPr>
        <p:txBody>
          <a:bodyPr>
            <a:normAutofit/>
          </a:bodyPr>
          <a:lstStyle/>
          <a:p>
            <a:r>
              <a:rPr lang="en-US" altLang="en-US" dirty="0"/>
              <a:t>Appendix</a:t>
            </a:r>
          </a:p>
          <a:p>
            <a:r>
              <a:rPr lang="en-US" altLang="en-US" dirty="0"/>
              <a:t>Uterus/Prostate</a:t>
            </a:r>
          </a:p>
          <a:p>
            <a:r>
              <a:rPr lang="en-US" altLang="en-US" dirty="0"/>
              <a:t>Ovary/Lymph right</a:t>
            </a:r>
          </a:p>
          <a:p>
            <a:r>
              <a:rPr lang="en-US" altLang="en-US" dirty="0"/>
              <a:t>Ovary/Lymph left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ttp://www.meb.uni-bonn.de/cancer.gov/Media/CDR0000415499.jpg">
            <a:extLst>
              <a:ext uri="{FF2B5EF4-FFF2-40B4-BE49-F238E27FC236}">
                <a16:creationId xmlns:a16="http://schemas.microsoft.com/office/drawing/2014/main" id="{DC544FF1-C5C9-405C-8302-2C4EF7816B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08" b="3872"/>
          <a:stretch/>
        </p:blipFill>
        <p:spPr bwMode="auto">
          <a:xfrm>
            <a:off x="2514601" y="152402"/>
            <a:ext cx="6696511" cy="629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Oval 3">
            <a:extLst>
              <a:ext uri="{FF2B5EF4-FFF2-40B4-BE49-F238E27FC236}">
                <a16:creationId xmlns:a16="http://schemas.microsoft.com/office/drawing/2014/main" id="{548B2724-7F5E-4E01-B047-11F3C2789F56}"/>
              </a:ext>
            </a:extLst>
          </p:cNvPr>
          <p:cNvSpPr>
            <a:spLocks noChangeArrowheads="1"/>
          </p:cNvSpPr>
          <p:nvPr/>
        </p:nvSpPr>
        <p:spPr bwMode="auto">
          <a:xfrm>
            <a:off x="4343400" y="28194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1</a:t>
            </a:r>
            <a:r>
              <a:rPr lang="en-US" altLang="en-US" sz="1100"/>
              <a:t> </a:t>
            </a:r>
          </a:p>
          <a:p>
            <a:r>
              <a:rPr lang="en-US" altLang="en-US" sz="1100"/>
              <a:t> </a:t>
            </a:r>
            <a:endParaRPr lang="en-US" altLang="en-US"/>
          </a:p>
        </p:txBody>
      </p:sp>
      <p:sp>
        <p:nvSpPr>
          <p:cNvPr id="183300" name="Oval 3">
            <a:extLst>
              <a:ext uri="{FF2B5EF4-FFF2-40B4-BE49-F238E27FC236}">
                <a16:creationId xmlns:a16="http://schemas.microsoft.com/office/drawing/2014/main" id="{BB2EDF80-3A6D-4FBD-B8D6-C3C0A7F0DF94}"/>
              </a:ext>
            </a:extLst>
          </p:cNvPr>
          <p:cNvSpPr>
            <a:spLocks noChangeArrowheads="1"/>
          </p:cNvSpPr>
          <p:nvPr/>
        </p:nvSpPr>
        <p:spPr bwMode="auto">
          <a:xfrm>
            <a:off x="4267200" y="38100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3</a:t>
            </a:r>
            <a:r>
              <a:rPr lang="en-US" altLang="en-US" sz="1100"/>
              <a:t> </a:t>
            </a:r>
          </a:p>
          <a:p>
            <a:r>
              <a:rPr lang="en-US" altLang="en-US" sz="1100"/>
              <a:t> </a:t>
            </a:r>
            <a:endParaRPr lang="en-US" altLang="en-US"/>
          </a:p>
        </p:txBody>
      </p:sp>
      <p:sp>
        <p:nvSpPr>
          <p:cNvPr id="183301" name="Oval 3">
            <a:extLst>
              <a:ext uri="{FF2B5EF4-FFF2-40B4-BE49-F238E27FC236}">
                <a16:creationId xmlns:a16="http://schemas.microsoft.com/office/drawing/2014/main" id="{F38FCEF9-0E6B-421E-AD6C-10287B9FCBD8}"/>
              </a:ext>
            </a:extLst>
          </p:cNvPr>
          <p:cNvSpPr>
            <a:spLocks noChangeArrowheads="1"/>
          </p:cNvSpPr>
          <p:nvPr/>
        </p:nvSpPr>
        <p:spPr bwMode="auto">
          <a:xfrm>
            <a:off x="4343400" y="48006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5</a:t>
            </a:r>
            <a:r>
              <a:rPr lang="en-US" altLang="en-US" sz="1100"/>
              <a:t> </a:t>
            </a:r>
          </a:p>
          <a:p>
            <a:r>
              <a:rPr lang="en-US" altLang="en-US" sz="1100"/>
              <a:t> </a:t>
            </a:r>
            <a:endParaRPr lang="en-US" altLang="en-US"/>
          </a:p>
        </p:txBody>
      </p:sp>
      <p:sp>
        <p:nvSpPr>
          <p:cNvPr id="183302" name="Oval 3">
            <a:extLst>
              <a:ext uri="{FF2B5EF4-FFF2-40B4-BE49-F238E27FC236}">
                <a16:creationId xmlns:a16="http://schemas.microsoft.com/office/drawing/2014/main" id="{F25BA72B-49C6-4AD5-809A-565C772AA1B5}"/>
              </a:ext>
            </a:extLst>
          </p:cNvPr>
          <p:cNvSpPr>
            <a:spLocks noChangeArrowheads="1"/>
          </p:cNvSpPr>
          <p:nvPr/>
        </p:nvSpPr>
        <p:spPr bwMode="auto">
          <a:xfrm>
            <a:off x="7239000" y="25908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2</a:t>
            </a:r>
            <a:r>
              <a:rPr lang="en-US" altLang="en-US" sz="1100"/>
              <a:t> </a:t>
            </a:r>
          </a:p>
          <a:p>
            <a:r>
              <a:rPr lang="en-US" altLang="en-US" sz="1100"/>
              <a:t> </a:t>
            </a:r>
            <a:endParaRPr lang="en-US" altLang="en-US"/>
          </a:p>
        </p:txBody>
      </p:sp>
      <p:sp>
        <p:nvSpPr>
          <p:cNvPr id="183303" name="Oval 3">
            <a:extLst>
              <a:ext uri="{FF2B5EF4-FFF2-40B4-BE49-F238E27FC236}">
                <a16:creationId xmlns:a16="http://schemas.microsoft.com/office/drawing/2014/main" id="{9FA94593-22FC-485A-82ED-C414C734BC70}"/>
              </a:ext>
            </a:extLst>
          </p:cNvPr>
          <p:cNvSpPr>
            <a:spLocks noChangeArrowheads="1"/>
          </p:cNvSpPr>
          <p:nvPr/>
        </p:nvSpPr>
        <p:spPr bwMode="auto">
          <a:xfrm>
            <a:off x="7010400" y="38862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4</a:t>
            </a:r>
            <a:r>
              <a:rPr lang="en-US" altLang="en-US" sz="1100"/>
              <a:t> </a:t>
            </a:r>
          </a:p>
          <a:p>
            <a:r>
              <a:rPr lang="en-US" altLang="en-US" sz="1100"/>
              <a:t> </a:t>
            </a:r>
            <a:endParaRPr lang="en-US" altLang="en-US"/>
          </a:p>
        </p:txBody>
      </p:sp>
      <p:sp>
        <p:nvSpPr>
          <p:cNvPr id="183304" name="Oval 3">
            <a:extLst>
              <a:ext uri="{FF2B5EF4-FFF2-40B4-BE49-F238E27FC236}">
                <a16:creationId xmlns:a16="http://schemas.microsoft.com/office/drawing/2014/main" id="{83C45A6D-084C-449A-8A74-F49BE9038397}"/>
              </a:ext>
            </a:extLst>
          </p:cNvPr>
          <p:cNvSpPr>
            <a:spLocks noChangeArrowheads="1"/>
          </p:cNvSpPr>
          <p:nvPr/>
        </p:nvSpPr>
        <p:spPr bwMode="auto">
          <a:xfrm>
            <a:off x="6781800" y="5181600"/>
            <a:ext cx="533400" cy="457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800"/>
              <a:t>CO</a:t>
            </a:r>
          </a:p>
          <a:p>
            <a:r>
              <a:rPr lang="en-US" altLang="en-US" sz="800"/>
              <a:t>  6</a:t>
            </a:r>
            <a:r>
              <a:rPr lang="en-US" altLang="en-US" sz="1100"/>
              <a:t> </a:t>
            </a:r>
          </a:p>
          <a:p>
            <a:r>
              <a:rPr lang="en-US" altLang="en-US" sz="1100"/>
              <a:t> </a:t>
            </a:r>
            <a:endParaRPr lang="en-US" altLang="en-US"/>
          </a:p>
        </p:txBody>
      </p:sp>
      <p:sp>
        <p:nvSpPr>
          <p:cNvPr id="183305" name="Oval 3">
            <a:extLst>
              <a:ext uri="{FF2B5EF4-FFF2-40B4-BE49-F238E27FC236}">
                <a16:creationId xmlns:a16="http://schemas.microsoft.com/office/drawing/2014/main" id="{E2A6E2DB-EC5D-4CC1-B227-6A29191EF209}"/>
              </a:ext>
            </a:extLst>
          </p:cNvPr>
          <p:cNvSpPr>
            <a:spLocks noChangeArrowheads="1"/>
          </p:cNvSpPr>
          <p:nvPr/>
        </p:nvSpPr>
        <p:spPr bwMode="auto">
          <a:xfrm>
            <a:off x="5715000" y="4267200"/>
            <a:ext cx="457200" cy="3810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SI </a:t>
            </a:r>
          </a:p>
          <a:p>
            <a:r>
              <a:rPr lang="en-US" altLang="en-US" sz="1100"/>
              <a:t> </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7471B93F-0450-4DAA-B455-AAD49B9ED0C6}"/>
              </a:ext>
            </a:extLst>
          </p:cNvPr>
          <p:cNvSpPr>
            <a:spLocks noGrp="1"/>
          </p:cNvSpPr>
          <p:nvPr>
            <p:ph type="title"/>
          </p:nvPr>
        </p:nvSpPr>
        <p:spPr>
          <a:xfrm>
            <a:off x="2057400" y="473076"/>
            <a:ext cx="8153400" cy="974725"/>
          </a:xfrm>
        </p:spPr>
        <p:txBody>
          <a:bodyPr>
            <a:normAutofit/>
          </a:bodyPr>
          <a:lstStyle/>
          <a:p>
            <a:pPr algn="ctr"/>
            <a:r>
              <a:rPr lang="en-US" altLang="en-US" sz="5400" dirty="0"/>
              <a:t>Food Allergy ‘Bridge’</a:t>
            </a:r>
          </a:p>
        </p:txBody>
      </p:sp>
      <p:pic>
        <p:nvPicPr>
          <p:cNvPr id="187395" name="Picture 2">
            <a:extLst>
              <a:ext uri="{FF2B5EF4-FFF2-40B4-BE49-F238E27FC236}">
                <a16:creationId xmlns:a16="http://schemas.microsoft.com/office/drawing/2014/main" id="{0922A402-16AE-4C02-B7DA-786F895B3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4229100" y="16383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Curved Up Arrow 3">
            <a:extLst>
              <a:ext uri="{FF2B5EF4-FFF2-40B4-BE49-F238E27FC236}">
                <a16:creationId xmlns:a16="http://schemas.microsoft.com/office/drawing/2014/main" id="{4FF884D0-0E80-40FA-9990-893FF49393BB}"/>
              </a:ext>
            </a:extLst>
          </p:cNvPr>
          <p:cNvSpPr>
            <a:spLocks noChangeArrowheads="1"/>
          </p:cNvSpPr>
          <p:nvPr/>
        </p:nvSpPr>
        <p:spPr bwMode="auto">
          <a:xfrm>
            <a:off x="4114800" y="5334000"/>
            <a:ext cx="1981200" cy="579438"/>
          </a:xfrm>
          <a:prstGeom prst="curvedUpArrow">
            <a:avLst>
              <a:gd name="adj1" fmla="val 24995"/>
              <a:gd name="adj2" fmla="val 49974"/>
              <a:gd name="adj3" fmla="val 25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492676D9-CAD8-4EF9-8C23-385CA76917E6}"/>
              </a:ext>
            </a:extLst>
          </p:cNvPr>
          <p:cNvSpPr>
            <a:spLocks noGrp="1"/>
          </p:cNvSpPr>
          <p:nvPr>
            <p:ph type="title"/>
          </p:nvPr>
        </p:nvSpPr>
        <p:spPr/>
        <p:txBody>
          <a:bodyPr>
            <a:normAutofit/>
          </a:bodyPr>
          <a:lstStyle/>
          <a:p>
            <a:pPr algn="ctr"/>
            <a:r>
              <a:rPr lang="en-US" altLang="en-US" sz="5400" dirty="0"/>
              <a:t>Fermentive Dyspepsia </a:t>
            </a:r>
          </a:p>
        </p:txBody>
      </p:sp>
      <p:sp>
        <p:nvSpPr>
          <p:cNvPr id="4" name="Line 1028">
            <a:extLst>
              <a:ext uri="{FF2B5EF4-FFF2-40B4-BE49-F238E27FC236}">
                <a16:creationId xmlns:a16="http://schemas.microsoft.com/office/drawing/2014/main" id="{33D81943-2631-4F48-9E03-AC1C7662526D}"/>
              </a:ext>
            </a:extLst>
          </p:cNvPr>
          <p:cNvSpPr>
            <a:spLocks noChangeShapeType="1"/>
          </p:cNvSpPr>
          <p:nvPr/>
        </p:nvSpPr>
        <p:spPr bwMode="auto">
          <a:xfrm>
            <a:off x="5867400" y="4267200"/>
            <a:ext cx="685800" cy="45720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028">
            <a:extLst>
              <a:ext uri="{FF2B5EF4-FFF2-40B4-BE49-F238E27FC236}">
                <a16:creationId xmlns:a16="http://schemas.microsoft.com/office/drawing/2014/main" id="{C3D226C4-D0A9-44C0-A681-4E8637D40F72}"/>
              </a:ext>
            </a:extLst>
          </p:cNvPr>
          <p:cNvSpPr>
            <a:spLocks noChangeShapeType="1"/>
          </p:cNvSpPr>
          <p:nvPr/>
        </p:nvSpPr>
        <p:spPr bwMode="auto">
          <a:xfrm>
            <a:off x="6934200" y="4267200"/>
            <a:ext cx="685800" cy="53340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3" name="Rectangle 7">
            <a:extLst>
              <a:ext uri="{FF2B5EF4-FFF2-40B4-BE49-F238E27FC236}">
                <a16:creationId xmlns:a16="http://schemas.microsoft.com/office/drawing/2014/main" id="{E8AE1CAA-AC34-4E8C-942B-6005172DEC73}"/>
              </a:ext>
            </a:extLst>
          </p:cNvPr>
          <p:cNvSpPr>
            <a:spLocks noChangeArrowheads="1"/>
          </p:cNvSpPr>
          <p:nvPr/>
        </p:nvSpPr>
        <p:spPr bwMode="auto">
          <a:xfrm>
            <a:off x="5486400" y="2514601"/>
            <a:ext cx="243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Descending</a:t>
            </a:r>
          </a:p>
          <a:p>
            <a:pPr algn="ctr" eaLnBrk="1" hangingPunct="1"/>
            <a:r>
              <a:rPr lang="en-US" altLang="en-US" sz="3200">
                <a:solidFill>
                  <a:schemeClr val="bg1"/>
                </a:solidFill>
              </a:rPr>
              <a:t>Pattern </a:t>
            </a:r>
          </a:p>
        </p:txBody>
      </p:sp>
      <p:pic>
        <p:nvPicPr>
          <p:cNvPr id="191494" name="Picture 6">
            <a:extLst>
              <a:ext uri="{FF2B5EF4-FFF2-40B4-BE49-F238E27FC236}">
                <a16:creationId xmlns:a16="http://schemas.microsoft.com/office/drawing/2014/main" id="{580D442E-5663-42BA-BCED-5B3C648FD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860" t="53441" r="17572" b="22514"/>
          <a:stretch>
            <a:fillRect/>
          </a:stretch>
        </p:blipFill>
        <p:spPr bwMode="auto">
          <a:xfrm>
            <a:off x="3373439" y="1905001"/>
            <a:ext cx="54451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28">
            <a:extLst>
              <a:ext uri="{FF2B5EF4-FFF2-40B4-BE49-F238E27FC236}">
                <a16:creationId xmlns:a16="http://schemas.microsoft.com/office/drawing/2014/main" id="{FA2A33D4-FCD8-4064-AD3F-29345B96BE2C}"/>
              </a:ext>
            </a:extLst>
          </p:cNvPr>
          <p:cNvSpPr>
            <a:spLocks noChangeShapeType="1"/>
          </p:cNvSpPr>
          <p:nvPr/>
        </p:nvSpPr>
        <p:spPr bwMode="auto">
          <a:xfrm>
            <a:off x="5257800" y="3581400"/>
            <a:ext cx="533400" cy="38100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028">
            <a:extLst>
              <a:ext uri="{FF2B5EF4-FFF2-40B4-BE49-F238E27FC236}">
                <a16:creationId xmlns:a16="http://schemas.microsoft.com/office/drawing/2014/main" id="{D4B667CB-A7A0-4BB6-A882-5B236EACEECF}"/>
              </a:ext>
            </a:extLst>
          </p:cNvPr>
          <p:cNvSpPr>
            <a:spLocks noChangeShapeType="1"/>
          </p:cNvSpPr>
          <p:nvPr/>
        </p:nvSpPr>
        <p:spPr bwMode="auto">
          <a:xfrm>
            <a:off x="5943600" y="3581400"/>
            <a:ext cx="533400" cy="53340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7" name="Rectangle 7">
            <a:extLst>
              <a:ext uri="{FF2B5EF4-FFF2-40B4-BE49-F238E27FC236}">
                <a16:creationId xmlns:a16="http://schemas.microsoft.com/office/drawing/2014/main" id="{701BC618-A078-4EFE-9C7A-9619BEDDADFE}"/>
              </a:ext>
            </a:extLst>
          </p:cNvPr>
          <p:cNvSpPr>
            <a:spLocks noChangeArrowheads="1"/>
          </p:cNvSpPr>
          <p:nvPr/>
        </p:nvSpPr>
        <p:spPr bwMode="auto">
          <a:xfrm>
            <a:off x="3886200" y="4800601"/>
            <a:ext cx="480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 </a:t>
            </a:r>
            <a:r>
              <a:rPr lang="en-US" altLang="en-US" sz="3200"/>
              <a:t>Descending Stair-step </a:t>
            </a:r>
          </a:p>
          <a:p>
            <a:pPr algn="ctr" eaLnBrk="1" hangingPunct="1"/>
            <a:r>
              <a:rPr lang="en-US" altLang="en-US" sz="3200"/>
              <a:t>Pattern </a:t>
            </a:r>
          </a:p>
        </p:txBody>
      </p:sp>
      <p:sp>
        <p:nvSpPr>
          <p:cNvPr id="191498" name="Oval 8">
            <a:extLst>
              <a:ext uri="{FF2B5EF4-FFF2-40B4-BE49-F238E27FC236}">
                <a16:creationId xmlns:a16="http://schemas.microsoft.com/office/drawing/2014/main" id="{F8107423-D3F4-4959-B7C7-3EC5C2BA3BD7}"/>
              </a:ext>
            </a:extLst>
          </p:cNvPr>
          <p:cNvSpPr>
            <a:spLocks noChangeArrowheads="1"/>
          </p:cNvSpPr>
          <p:nvPr/>
        </p:nvSpPr>
        <p:spPr bwMode="auto">
          <a:xfrm>
            <a:off x="3429000" y="3429000"/>
            <a:ext cx="762000" cy="838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91499" name="Line 5">
            <a:extLst>
              <a:ext uri="{FF2B5EF4-FFF2-40B4-BE49-F238E27FC236}">
                <a16:creationId xmlns:a16="http://schemas.microsoft.com/office/drawing/2014/main" id="{D543048C-D55E-4D89-8762-6F5A20C13764}"/>
              </a:ext>
            </a:extLst>
          </p:cNvPr>
          <p:cNvSpPr>
            <a:spLocks noChangeShapeType="1"/>
          </p:cNvSpPr>
          <p:nvPr/>
        </p:nvSpPr>
        <p:spPr bwMode="auto">
          <a:xfrm>
            <a:off x="3733800" y="2667000"/>
            <a:ext cx="0" cy="457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7">
            <a:extLst>
              <a:ext uri="{FF2B5EF4-FFF2-40B4-BE49-F238E27FC236}">
                <a16:creationId xmlns:a16="http://schemas.microsoft.com/office/drawing/2014/main" id="{5017E9D0-60CC-44E2-9B42-9CBE37C6DCD4}"/>
              </a:ext>
            </a:extLst>
          </p:cNvPr>
          <p:cNvSpPr>
            <a:spLocks noChangeArrowheads="1"/>
          </p:cNvSpPr>
          <p:nvPr/>
        </p:nvSpPr>
        <p:spPr bwMode="auto">
          <a:xfrm>
            <a:off x="1905000" y="1752600"/>
            <a:ext cx="1981200" cy="954088"/>
          </a:xfrm>
          <a:prstGeom prst="rect">
            <a:avLst/>
          </a:prstGeom>
          <a:noFill/>
          <a:ln w="9525">
            <a:noFill/>
            <a:miter lim="800000"/>
            <a:headEnd/>
            <a:tailEnd/>
          </a:ln>
        </p:spPr>
        <p:txBody>
          <a:bodyPr>
            <a:spAutoFit/>
          </a:bodyPr>
          <a:lstStyle/>
          <a:p>
            <a:pPr algn="ctr">
              <a:defRPr/>
            </a:pPr>
            <a:r>
              <a:rPr lang="en-US" sz="3200" dirty="0">
                <a:latin typeface="Arial" charset="0"/>
                <a:cs typeface="Arial" charset="0"/>
              </a:rPr>
              <a:t> </a:t>
            </a:r>
            <a:r>
              <a:rPr lang="en-US" sz="2400" dirty="0">
                <a:solidFill>
                  <a:schemeClr val="accent6"/>
                </a:solidFill>
                <a:latin typeface="Arial" charset="0"/>
                <a:cs typeface="Arial" charset="0"/>
              </a:rPr>
              <a:t>Inflammation</a:t>
            </a:r>
            <a:r>
              <a:rPr lang="en-US" sz="2000" dirty="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106C8936-3BA9-4D9A-9876-A8D9C3D693F0}"/>
              </a:ext>
            </a:extLst>
          </p:cNvPr>
          <p:cNvSpPr>
            <a:spLocks noGrp="1"/>
          </p:cNvSpPr>
          <p:nvPr>
            <p:ph type="title"/>
          </p:nvPr>
        </p:nvSpPr>
        <p:spPr/>
        <p:txBody>
          <a:bodyPr>
            <a:normAutofit/>
          </a:bodyPr>
          <a:lstStyle/>
          <a:p>
            <a:pPr algn="ctr"/>
            <a:r>
              <a:rPr lang="en-US" altLang="en-US" sz="5400" dirty="0"/>
              <a:t>Putrefactive Dysbiosis </a:t>
            </a:r>
          </a:p>
        </p:txBody>
      </p:sp>
      <p:sp>
        <p:nvSpPr>
          <p:cNvPr id="193539" name="Rectangle 7">
            <a:extLst>
              <a:ext uri="{FF2B5EF4-FFF2-40B4-BE49-F238E27FC236}">
                <a16:creationId xmlns:a16="http://schemas.microsoft.com/office/drawing/2014/main" id="{0F0B2A24-5D3C-469B-A525-341BE9043BF5}"/>
              </a:ext>
            </a:extLst>
          </p:cNvPr>
          <p:cNvSpPr>
            <a:spLocks noChangeArrowheads="1"/>
          </p:cNvSpPr>
          <p:nvPr/>
        </p:nvSpPr>
        <p:spPr bwMode="auto">
          <a:xfrm>
            <a:off x="5486400" y="2514601"/>
            <a:ext cx="2438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chemeClr val="bg1"/>
                </a:solidFill>
              </a:rPr>
              <a:t>Descending</a:t>
            </a:r>
          </a:p>
          <a:p>
            <a:pPr algn="ctr" eaLnBrk="1" hangingPunct="1"/>
            <a:r>
              <a:rPr lang="en-US" altLang="en-US" sz="3200">
                <a:solidFill>
                  <a:schemeClr val="bg1"/>
                </a:solidFill>
              </a:rPr>
              <a:t>Pattern </a:t>
            </a:r>
          </a:p>
        </p:txBody>
      </p:sp>
      <p:sp>
        <p:nvSpPr>
          <p:cNvPr id="193540" name="Rectangle 7">
            <a:extLst>
              <a:ext uri="{FF2B5EF4-FFF2-40B4-BE49-F238E27FC236}">
                <a16:creationId xmlns:a16="http://schemas.microsoft.com/office/drawing/2014/main" id="{4B6E14B3-7AF9-47E2-84FC-EED79A572813}"/>
              </a:ext>
            </a:extLst>
          </p:cNvPr>
          <p:cNvSpPr>
            <a:spLocks noChangeArrowheads="1"/>
          </p:cNvSpPr>
          <p:nvPr/>
        </p:nvSpPr>
        <p:spPr bwMode="auto">
          <a:xfrm>
            <a:off x="2801923" y="4800601"/>
            <a:ext cx="658535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t> Ascending Stair-step </a:t>
            </a:r>
          </a:p>
          <a:p>
            <a:pPr algn="ctr" eaLnBrk="1" hangingPunct="1"/>
            <a:r>
              <a:rPr lang="en-US" altLang="en-US" sz="3200" dirty="0"/>
              <a:t>Pattern </a:t>
            </a:r>
          </a:p>
        </p:txBody>
      </p:sp>
      <p:pic>
        <p:nvPicPr>
          <p:cNvPr id="193541" name="Picture 12" descr="IG 12   A5 alone.jpg">
            <a:extLst>
              <a:ext uri="{FF2B5EF4-FFF2-40B4-BE49-F238E27FC236}">
                <a16:creationId xmlns:a16="http://schemas.microsoft.com/office/drawing/2014/main" id="{BFFC0BB2-8469-4D0B-888B-DE1276CB5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93" t="31721" r="4579" b="36559"/>
          <a:stretch>
            <a:fillRect/>
          </a:stretch>
        </p:blipFill>
        <p:spPr bwMode="auto">
          <a:xfrm>
            <a:off x="3028950" y="2193925"/>
            <a:ext cx="61341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E05BB206-5131-4394-9D0A-746584D9EE3D}"/>
              </a:ext>
            </a:extLst>
          </p:cNvPr>
          <p:cNvSpPr>
            <a:spLocks noGrp="1"/>
          </p:cNvSpPr>
          <p:nvPr>
            <p:ph type="title"/>
          </p:nvPr>
        </p:nvSpPr>
        <p:spPr>
          <a:xfrm>
            <a:off x="804673" y="1445494"/>
            <a:ext cx="3616856" cy="3136234"/>
          </a:xfrm>
        </p:spPr>
        <p:txBody>
          <a:bodyPr vert="horz" lIns="91440" tIns="45720" rIns="91440" bIns="45720" rtlCol="0" anchor="ctr">
            <a:normAutofit/>
          </a:bodyPr>
          <a:lstStyle/>
          <a:p>
            <a:pPr algn="ctr"/>
            <a:r>
              <a:rPr lang="en-US" altLang="en-US" sz="4800" kern="1200" dirty="0">
                <a:solidFill>
                  <a:schemeClr val="tx1"/>
                </a:solidFill>
                <a:latin typeface="+mj-lt"/>
                <a:ea typeface="+mj-ea"/>
                <a:cs typeface="+mj-cs"/>
              </a:rPr>
              <a:t> </a:t>
            </a:r>
            <a:br>
              <a:rPr lang="en-US" altLang="en-US" sz="4800" kern="1200" dirty="0">
                <a:solidFill>
                  <a:schemeClr val="tx1"/>
                </a:solidFill>
                <a:latin typeface="+mj-lt"/>
                <a:ea typeface="+mj-ea"/>
                <a:cs typeface="+mj-cs"/>
              </a:rPr>
            </a:br>
            <a:r>
              <a:rPr lang="en-US" altLang="en-US" sz="4800" kern="1200" dirty="0">
                <a:solidFill>
                  <a:schemeClr val="tx1"/>
                </a:solidFill>
                <a:latin typeface="+mj-lt"/>
                <a:ea typeface="+mj-ea"/>
                <a:cs typeface="+mj-cs"/>
              </a:rPr>
              <a:t>Area 6 Back Points</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35" name="Content Placeholder 2">
            <a:extLst>
              <a:ext uri="{FF2B5EF4-FFF2-40B4-BE49-F238E27FC236}">
                <a16:creationId xmlns:a16="http://schemas.microsoft.com/office/drawing/2014/main" id="{A4C33B17-41D5-4341-A6CC-9691DC2C2A47}"/>
              </a:ext>
            </a:extLst>
          </p:cNvPr>
          <p:cNvSpPr>
            <a:spLocks noGrp="1"/>
          </p:cNvSpPr>
          <p:nvPr>
            <p:ph sz="half" idx="1"/>
          </p:nvPr>
        </p:nvSpPr>
        <p:spPr>
          <a:xfrm>
            <a:off x="6096000" y="1399032"/>
            <a:ext cx="5501834" cy="4471416"/>
          </a:xfrm>
        </p:spPr>
        <p:txBody>
          <a:bodyPr vert="horz" lIns="91440" tIns="45720" rIns="91440" bIns="45720" rtlCol="0" anchor="ctr">
            <a:normAutofit/>
          </a:bodyPr>
          <a:lstStyle/>
          <a:p>
            <a:r>
              <a:rPr lang="en-US" altLang="en-US" sz="4000" dirty="0">
                <a:solidFill>
                  <a:schemeClr val="bg1"/>
                </a:solidFill>
              </a:rPr>
              <a:t>Kidney 1 right</a:t>
            </a:r>
          </a:p>
          <a:p>
            <a:r>
              <a:rPr lang="en-US" altLang="en-US" sz="4000" dirty="0">
                <a:solidFill>
                  <a:schemeClr val="bg1"/>
                </a:solidFill>
              </a:rPr>
              <a:t>Kidney 2 left</a:t>
            </a:r>
          </a:p>
          <a:p>
            <a:r>
              <a:rPr lang="en-US" altLang="en-US" sz="4000" dirty="0">
                <a:solidFill>
                  <a:schemeClr val="bg1"/>
                </a:solidFill>
              </a:rPr>
              <a:t>Sacroiliac 1 right</a:t>
            </a:r>
          </a:p>
          <a:p>
            <a:r>
              <a:rPr lang="en-US" altLang="en-US" sz="4000" dirty="0">
                <a:solidFill>
                  <a:schemeClr val="bg1"/>
                </a:solidFill>
              </a:rPr>
              <a:t>Sacroiliac 2 left</a:t>
            </a:r>
          </a:p>
        </p:txBody>
      </p:sp>
    </p:spTree>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483F74CF-E220-44DA-ABC6-50EF62CE1C2E}"/>
              </a:ext>
            </a:extLst>
          </p:cNvPr>
          <p:cNvSpPr>
            <a:spLocks noGrp="1"/>
          </p:cNvSpPr>
          <p:nvPr>
            <p:ph type="title"/>
          </p:nvPr>
        </p:nvSpPr>
        <p:spPr>
          <a:xfrm>
            <a:off x="801098" y="1396290"/>
            <a:ext cx="3583615" cy="3351880"/>
          </a:xfrm>
        </p:spPr>
        <p:txBody>
          <a:bodyPr>
            <a:normAutofit/>
          </a:bodyPr>
          <a:lstStyle/>
          <a:p>
            <a:pPr algn="ctr"/>
            <a:r>
              <a:rPr lang="en-US" altLang="en-US" dirty="0"/>
              <a:t>Dental</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7877" name="Content Placeholder 2">
            <a:extLst>
              <a:ext uri="{FF2B5EF4-FFF2-40B4-BE49-F238E27FC236}">
                <a16:creationId xmlns:a16="http://schemas.microsoft.com/office/drawing/2014/main" id="{5BDB0208-8D40-42DC-9008-E16DF69BC451}"/>
              </a:ext>
            </a:extLst>
          </p:cNvPr>
          <p:cNvGraphicFramePr>
            <a:graphicFrameLocks noGrp="1"/>
          </p:cNvGraphicFramePr>
          <p:nvPr>
            <p:ph idx="1"/>
            <p:extLst>
              <p:ext uri="{D42A27DB-BD31-4B8C-83A1-F6EECF244321}">
                <p14:modId xmlns:p14="http://schemas.microsoft.com/office/powerpoint/2010/main" val="545084008"/>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29E73384-6E1E-432D-939A-A463A3909CC7}"/>
              </a:ext>
            </a:extLst>
          </p:cNvPr>
          <p:cNvSpPr>
            <a:spLocks noGrp="1"/>
          </p:cNvSpPr>
          <p:nvPr>
            <p:ph type="title"/>
          </p:nvPr>
        </p:nvSpPr>
        <p:spPr>
          <a:xfrm>
            <a:off x="2514600" y="304800"/>
            <a:ext cx="7158038" cy="1905000"/>
          </a:xfrm>
        </p:spPr>
        <p:txBody>
          <a:bodyPr/>
          <a:lstStyle/>
          <a:p>
            <a:pPr algn="ctr"/>
            <a:r>
              <a:rPr lang="en-US" altLang="en-US"/>
              <a:t>Sine wave consistency </a:t>
            </a:r>
            <a:br>
              <a:rPr lang="en-US" altLang="en-US"/>
            </a:br>
            <a:r>
              <a:rPr lang="en-US" altLang="en-US"/>
              <a:t>is a sign of health. </a:t>
            </a:r>
            <a:br>
              <a:rPr lang="en-US" altLang="en-US"/>
            </a:br>
            <a:endParaRPr lang="en-US" altLang="en-US"/>
          </a:p>
        </p:txBody>
      </p:sp>
      <p:sp>
        <p:nvSpPr>
          <p:cNvPr id="208899" name="Content Placeholder 2">
            <a:extLst>
              <a:ext uri="{FF2B5EF4-FFF2-40B4-BE49-F238E27FC236}">
                <a16:creationId xmlns:a16="http://schemas.microsoft.com/office/drawing/2014/main" id="{6CBC75B0-C4FF-425E-8FCC-37DDA5E2E11E}"/>
              </a:ext>
            </a:extLst>
          </p:cNvPr>
          <p:cNvSpPr>
            <a:spLocks noGrp="1"/>
          </p:cNvSpPr>
          <p:nvPr>
            <p:ph idx="1"/>
          </p:nvPr>
        </p:nvSpPr>
        <p:spPr>
          <a:xfrm>
            <a:off x="1981200" y="1905000"/>
            <a:ext cx="8458200" cy="4419600"/>
          </a:xfrm>
        </p:spPr>
        <p:txBody>
          <a:bodyPr/>
          <a:lstStyle/>
          <a:p>
            <a:pPr algn="ctr">
              <a:buFont typeface="Wingdings" panose="05000000000000000000" pitchFamily="2" charset="2"/>
              <a:buNone/>
            </a:pPr>
            <a:endParaRPr lang="en-US" altLang="en-US" sz="3600"/>
          </a:p>
          <a:p>
            <a:pPr>
              <a:buFont typeface="Wingdings" panose="05000000000000000000" pitchFamily="2" charset="2"/>
              <a:buNone/>
            </a:pPr>
            <a:endParaRPr lang="en-US" altLang="en-US" sz="3600"/>
          </a:p>
          <a:p>
            <a:pPr>
              <a:buFont typeface="Wingdings" panose="05000000000000000000" pitchFamily="2" charset="2"/>
              <a:buNone/>
            </a:pPr>
            <a:endParaRPr lang="en-US" altLang="en-US" sz="3600"/>
          </a:p>
          <a:p>
            <a:pPr>
              <a:buFont typeface="Wingdings" panose="05000000000000000000" pitchFamily="2" charset="2"/>
              <a:buNone/>
            </a:pPr>
            <a:r>
              <a:rPr lang="en-US" altLang="en-US" sz="3600"/>
              <a:t>The posterior teeth must be cooler than the anterior ones, thus forming a sine wave in the thermographic result.</a:t>
            </a:r>
          </a:p>
          <a:p>
            <a:pPr>
              <a:buFont typeface="Wingdings" panose="05000000000000000000" pitchFamily="2" charset="2"/>
              <a:buNone/>
            </a:pPr>
            <a:endParaRPr lang="en-US" altLang="en-US" sz="3600"/>
          </a:p>
        </p:txBody>
      </p:sp>
      <p:pic>
        <p:nvPicPr>
          <p:cNvPr id="208900" name="Picture 2050">
            <a:extLst>
              <a:ext uri="{FF2B5EF4-FFF2-40B4-BE49-F238E27FC236}">
                <a16:creationId xmlns:a16="http://schemas.microsoft.com/office/drawing/2014/main" id="{664CB57C-2139-4E80-B8B0-E9DB68CCC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3" t="68906" r="44681" b="8318"/>
          <a:stretch>
            <a:fillRect/>
          </a:stretch>
        </p:blipFill>
        <p:spPr bwMode="auto">
          <a:xfrm>
            <a:off x="2362201" y="1981201"/>
            <a:ext cx="72231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Subtitle 2">
            <a:extLst>
              <a:ext uri="{FF2B5EF4-FFF2-40B4-BE49-F238E27FC236}">
                <a16:creationId xmlns:a16="http://schemas.microsoft.com/office/drawing/2014/main" id="{F1802EC6-BEC6-4B8F-B67B-10BE38CB8772}"/>
              </a:ext>
            </a:extLst>
          </p:cNvPr>
          <p:cNvSpPr>
            <a:spLocks noGrp="1"/>
          </p:cNvSpPr>
          <p:nvPr>
            <p:ph type="subTitle" idx="1"/>
          </p:nvPr>
        </p:nvSpPr>
        <p:spPr>
          <a:xfrm>
            <a:off x="330740" y="1945532"/>
            <a:ext cx="11517549" cy="3317132"/>
          </a:xfrm>
        </p:spPr>
        <p:txBody>
          <a:bodyPr>
            <a:noAutofit/>
          </a:bodyPr>
          <a:lstStyle/>
          <a:p>
            <a:r>
              <a:rPr lang="en-US" altLang="en-US" sz="3600" dirty="0"/>
              <a:t>Thermal regulation is never seen as static. </a:t>
            </a:r>
          </a:p>
          <a:p>
            <a:r>
              <a:rPr lang="en-US" altLang="en-US" sz="3600" dirty="0"/>
              <a:t>It is viewed as snapshots of a perpetual regulatory process.</a:t>
            </a:r>
          </a:p>
          <a:p>
            <a:endParaRPr lang="en-US" altLang="en-US" sz="3600" dirty="0"/>
          </a:p>
          <a:p>
            <a:endParaRPr lang="en-US" altLang="en-US" sz="3600" dirty="0"/>
          </a:p>
          <a:p>
            <a:r>
              <a:rPr lang="en-US" altLang="en-US" sz="4000" dirty="0"/>
              <a:t>It’s Dynamic!!!</a:t>
            </a:r>
          </a:p>
          <a:p>
            <a:r>
              <a:rPr lang="en-US" altLang="en-US" sz="4000" dirty="0"/>
              <a:t>Living movement! </a:t>
            </a:r>
          </a:p>
        </p:txBody>
      </p:sp>
      <p:cxnSp>
        <p:nvCxnSpPr>
          <p:cNvPr id="77" name="Straight Connector 76">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5" descr="breast-quads">
            <a:extLst>
              <a:ext uri="{FF2B5EF4-FFF2-40B4-BE49-F238E27FC236}">
                <a16:creationId xmlns:a16="http://schemas.microsoft.com/office/drawing/2014/main" id="{40AC8C62-A3D0-4061-B571-8B5A2C43F6E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88" r="11688"/>
          <a:stretch>
            <a:fillRect/>
          </a:stretch>
        </p:blipFill>
        <p:spPr bwMode="auto">
          <a:xfrm>
            <a:off x="2301081" y="1645640"/>
            <a:ext cx="75898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itle 3">
            <a:extLst>
              <a:ext uri="{FF2B5EF4-FFF2-40B4-BE49-F238E27FC236}">
                <a16:creationId xmlns:a16="http://schemas.microsoft.com/office/drawing/2014/main" id="{4744F4ED-96D9-431F-A393-A70C7B601457}"/>
              </a:ext>
            </a:extLst>
          </p:cNvPr>
          <p:cNvSpPr>
            <a:spLocks noGrp="1"/>
          </p:cNvSpPr>
          <p:nvPr>
            <p:ph type="title"/>
          </p:nvPr>
        </p:nvSpPr>
        <p:spPr>
          <a:xfrm>
            <a:off x="4337108" y="96838"/>
            <a:ext cx="5276793" cy="1198562"/>
          </a:xfrm>
        </p:spPr>
        <p:txBody>
          <a:bodyPr/>
          <a:lstStyle/>
          <a:p>
            <a:r>
              <a:rPr lang="en-US" altLang="en-US" dirty="0"/>
              <a:t>Mamma Points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5" descr="breast-quads">
            <a:extLst>
              <a:ext uri="{FF2B5EF4-FFF2-40B4-BE49-F238E27FC236}">
                <a16:creationId xmlns:a16="http://schemas.microsoft.com/office/drawing/2014/main" id="{F5A04143-8B24-4D65-8E23-403BC22815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88" r="11688"/>
          <a:stretch>
            <a:fillRect/>
          </a:stretch>
        </p:blipFill>
        <p:spPr bwMode="auto">
          <a:xfrm>
            <a:off x="2301081" y="1660525"/>
            <a:ext cx="75898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itle 3">
            <a:extLst>
              <a:ext uri="{FF2B5EF4-FFF2-40B4-BE49-F238E27FC236}">
                <a16:creationId xmlns:a16="http://schemas.microsoft.com/office/drawing/2014/main" id="{8F4CDE7F-3631-43B5-9195-D398FA9684C9}"/>
              </a:ext>
            </a:extLst>
          </p:cNvPr>
          <p:cNvSpPr>
            <a:spLocks noGrp="1"/>
          </p:cNvSpPr>
          <p:nvPr>
            <p:ph type="title"/>
          </p:nvPr>
        </p:nvSpPr>
        <p:spPr>
          <a:xfrm>
            <a:off x="3548543" y="96838"/>
            <a:ext cx="6065358" cy="1198562"/>
          </a:xfrm>
        </p:spPr>
        <p:txBody>
          <a:bodyPr/>
          <a:lstStyle/>
          <a:p>
            <a:r>
              <a:rPr lang="en-US" altLang="en-US" dirty="0"/>
              <a:t>Investigate Symmetry</a:t>
            </a:r>
          </a:p>
        </p:txBody>
      </p:sp>
      <p:sp>
        <p:nvSpPr>
          <p:cNvPr id="5" name="Line 1028">
            <a:extLst>
              <a:ext uri="{FF2B5EF4-FFF2-40B4-BE49-F238E27FC236}">
                <a16:creationId xmlns:a16="http://schemas.microsoft.com/office/drawing/2014/main" id="{98512069-DF2B-4847-BB9C-1F375D09501F}"/>
              </a:ext>
            </a:extLst>
          </p:cNvPr>
          <p:cNvSpPr>
            <a:spLocks noChangeShapeType="1"/>
          </p:cNvSpPr>
          <p:nvPr/>
        </p:nvSpPr>
        <p:spPr bwMode="auto">
          <a:xfrm flipV="1">
            <a:off x="4572000" y="3429000"/>
            <a:ext cx="32766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28">
            <a:extLst>
              <a:ext uri="{FF2B5EF4-FFF2-40B4-BE49-F238E27FC236}">
                <a16:creationId xmlns:a16="http://schemas.microsoft.com/office/drawing/2014/main" id="{8FC1A99A-5B12-440C-A056-78D73369BF92}"/>
              </a:ext>
            </a:extLst>
          </p:cNvPr>
          <p:cNvSpPr>
            <a:spLocks noChangeShapeType="1"/>
          </p:cNvSpPr>
          <p:nvPr/>
        </p:nvSpPr>
        <p:spPr bwMode="auto">
          <a:xfrm flipV="1">
            <a:off x="4343400" y="5257800"/>
            <a:ext cx="3600450" cy="1905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28">
            <a:extLst>
              <a:ext uri="{FF2B5EF4-FFF2-40B4-BE49-F238E27FC236}">
                <a16:creationId xmlns:a16="http://schemas.microsoft.com/office/drawing/2014/main" id="{9255EEE2-6D2B-480F-8016-D1151EC86E44}"/>
              </a:ext>
            </a:extLst>
          </p:cNvPr>
          <p:cNvSpPr>
            <a:spLocks noChangeShapeType="1"/>
          </p:cNvSpPr>
          <p:nvPr/>
        </p:nvSpPr>
        <p:spPr bwMode="auto">
          <a:xfrm>
            <a:off x="3810000" y="4267200"/>
            <a:ext cx="4572000" cy="7620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a:extLst>
              <a:ext uri="{FF2B5EF4-FFF2-40B4-BE49-F238E27FC236}">
                <a16:creationId xmlns:a16="http://schemas.microsoft.com/office/drawing/2014/main" id="{FF3BBB4F-1741-46BF-B0CD-930CF765A403}"/>
              </a:ext>
            </a:extLst>
          </p:cNvPr>
          <p:cNvSpPr>
            <a:spLocks noGrp="1"/>
          </p:cNvSpPr>
          <p:nvPr>
            <p:ph type="title"/>
          </p:nvPr>
        </p:nvSpPr>
        <p:spPr>
          <a:xfrm>
            <a:off x="2455864" y="96838"/>
            <a:ext cx="7158037" cy="1274762"/>
          </a:xfrm>
        </p:spPr>
        <p:txBody>
          <a:bodyPr/>
          <a:lstStyle/>
          <a:p>
            <a:pPr algn="ctr"/>
            <a:r>
              <a:rPr lang="en-US" altLang="en-US" dirty="0"/>
              <a:t>Mamma Pathology</a:t>
            </a:r>
          </a:p>
        </p:txBody>
      </p:sp>
      <p:sp>
        <p:nvSpPr>
          <p:cNvPr id="241667" name="Content Placeholder 3">
            <a:extLst>
              <a:ext uri="{FF2B5EF4-FFF2-40B4-BE49-F238E27FC236}">
                <a16:creationId xmlns:a16="http://schemas.microsoft.com/office/drawing/2014/main" id="{3E46DF40-AF53-416A-8234-34BEDFC8A473}"/>
              </a:ext>
            </a:extLst>
          </p:cNvPr>
          <p:cNvSpPr>
            <a:spLocks noGrp="1"/>
          </p:cNvSpPr>
          <p:nvPr>
            <p:ph sz="half" idx="1"/>
          </p:nvPr>
        </p:nvSpPr>
        <p:spPr>
          <a:xfrm>
            <a:off x="1752600" y="1828800"/>
            <a:ext cx="4572000" cy="4648200"/>
          </a:xfrm>
        </p:spPr>
        <p:txBody>
          <a:bodyPr>
            <a:normAutofit lnSpcReduction="10000"/>
          </a:bodyPr>
          <a:lstStyle/>
          <a:p>
            <a:pPr>
              <a:buFont typeface="Wingdings" panose="05000000000000000000" pitchFamily="2" charset="2"/>
              <a:buNone/>
            </a:pPr>
            <a:r>
              <a:rPr lang="en-US" altLang="en-US" b="1"/>
              <a:t>	Most Important:</a:t>
            </a:r>
          </a:p>
          <a:p>
            <a:r>
              <a:rPr lang="en-US" altLang="en-US" b="1"/>
              <a:t>Hot spot in mamma</a:t>
            </a:r>
          </a:p>
          <a:p>
            <a:r>
              <a:rPr lang="en-US" altLang="en-US" b="1"/>
              <a:t>Rigid point in mamma</a:t>
            </a:r>
          </a:p>
          <a:p>
            <a:r>
              <a:rPr lang="en-US" altLang="en-US" b="1"/>
              <a:t>Mamma asymmetry &gt;.7</a:t>
            </a:r>
          </a:p>
          <a:p>
            <a:r>
              <a:rPr lang="en-US" altLang="en-US" b="1"/>
              <a:t>Chest asymmetry &gt;.5</a:t>
            </a:r>
          </a:p>
          <a:p>
            <a:r>
              <a:rPr lang="en-US" altLang="en-US" b="1"/>
              <a:t>mP hot / asymmetry </a:t>
            </a:r>
          </a:p>
          <a:p>
            <a:r>
              <a:rPr lang="en-US" altLang="en-US" b="1"/>
              <a:t>Sternum rigid</a:t>
            </a:r>
          </a:p>
          <a:p>
            <a:r>
              <a:rPr lang="en-US" altLang="en-US" b="1"/>
              <a:t>Rising CI-B Mamma</a:t>
            </a:r>
          </a:p>
          <a:p>
            <a:r>
              <a:rPr lang="en-US" altLang="en-US" b="1"/>
              <a:t>Rising CI-B Area 3</a:t>
            </a:r>
          </a:p>
          <a:p>
            <a:endParaRPr lang="en-US" altLang="en-US" b="1"/>
          </a:p>
          <a:p>
            <a:endParaRPr lang="en-US" altLang="en-US"/>
          </a:p>
        </p:txBody>
      </p:sp>
      <p:sp>
        <p:nvSpPr>
          <p:cNvPr id="241668" name="Content Placeholder 4">
            <a:extLst>
              <a:ext uri="{FF2B5EF4-FFF2-40B4-BE49-F238E27FC236}">
                <a16:creationId xmlns:a16="http://schemas.microsoft.com/office/drawing/2014/main" id="{610F831A-1B14-4D45-97DE-18398D354149}"/>
              </a:ext>
            </a:extLst>
          </p:cNvPr>
          <p:cNvSpPr>
            <a:spLocks noGrp="1"/>
          </p:cNvSpPr>
          <p:nvPr>
            <p:ph sz="half" idx="2"/>
          </p:nvPr>
        </p:nvSpPr>
        <p:spPr>
          <a:xfrm>
            <a:off x="6172200" y="2057400"/>
            <a:ext cx="4343400" cy="4267200"/>
          </a:xfrm>
        </p:spPr>
        <p:txBody>
          <a:bodyPr>
            <a:normAutofit lnSpcReduction="10000"/>
          </a:bodyPr>
          <a:lstStyle/>
          <a:p>
            <a:pPr>
              <a:buFont typeface="Wingdings" panose="05000000000000000000" pitchFamily="2" charset="2"/>
              <a:buNone/>
            </a:pPr>
            <a:r>
              <a:rPr lang="en-US" altLang="en-US" b="1" dirty="0"/>
              <a:t>	Helpful Markers:</a:t>
            </a:r>
          </a:p>
          <a:p>
            <a:r>
              <a:rPr lang="en-US" altLang="en-US" b="1" dirty="0"/>
              <a:t>Tonsils rigid/paradox</a:t>
            </a:r>
          </a:p>
          <a:p>
            <a:pPr>
              <a:buFont typeface="Wingdings" panose="05000000000000000000" pitchFamily="2" charset="2"/>
              <a:buNone/>
            </a:pPr>
            <a:r>
              <a:rPr lang="en-US" altLang="en-US" b="1" dirty="0"/>
              <a:t> same side tonsil as hot spot in mamma</a:t>
            </a:r>
          </a:p>
          <a:p>
            <a:r>
              <a:rPr lang="en-US" altLang="en-US" b="1" dirty="0"/>
              <a:t>Stomach rigid/cold</a:t>
            </a:r>
          </a:p>
          <a:p>
            <a:r>
              <a:rPr lang="en-US" altLang="en-US" b="1" dirty="0"/>
              <a:t>Liver/Pa abnormal</a:t>
            </a:r>
          </a:p>
          <a:p>
            <a:r>
              <a:rPr lang="en-US" altLang="en-US" b="1" dirty="0"/>
              <a:t>Dental Foci Pattern – DFI &gt; 3  (2</a:t>
            </a:r>
            <a:r>
              <a:rPr lang="en-US" altLang="en-US" b="1" baseline="30000" dirty="0"/>
              <a:t>nd</a:t>
            </a:r>
            <a:r>
              <a:rPr lang="en-US" altLang="en-US" b="1" dirty="0"/>
              <a:t> molar?)</a:t>
            </a:r>
          </a:p>
          <a:p>
            <a:r>
              <a:rPr lang="en-US" altLang="en-US" b="1" dirty="0"/>
              <a:t>Contra-ovary rigid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DFEA29AD-9578-4B05-9749-2FC1063B2FB8}"/>
              </a:ext>
            </a:extLst>
          </p:cNvPr>
          <p:cNvSpPr>
            <a:spLocks noChangeArrowheads="1"/>
          </p:cNvSpPr>
          <p:nvPr/>
        </p:nvSpPr>
        <p:spPr bwMode="auto">
          <a:xfrm>
            <a:off x="2438400" y="2438400"/>
            <a:ext cx="8001000" cy="41910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43715" name="Picture 3" descr="Rost Lorraine - Head">
            <a:extLst>
              <a:ext uri="{FF2B5EF4-FFF2-40B4-BE49-F238E27FC236}">
                <a16:creationId xmlns:a16="http://schemas.microsoft.com/office/drawing/2014/main" id="{515F057A-FF58-4A2D-8C0B-249D977E6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14601"/>
            <a:ext cx="7696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Rectangle 4">
            <a:extLst>
              <a:ext uri="{FF2B5EF4-FFF2-40B4-BE49-F238E27FC236}">
                <a16:creationId xmlns:a16="http://schemas.microsoft.com/office/drawing/2014/main" id="{F24694D1-79B2-451D-A677-43E6ECBDFA20}"/>
              </a:ext>
            </a:extLst>
          </p:cNvPr>
          <p:cNvSpPr>
            <a:spLocks noGrp="1" noChangeArrowheads="1"/>
          </p:cNvSpPr>
          <p:nvPr>
            <p:ph type="title"/>
          </p:nvPr>
        </p:nvSpPr>
        <p:spPr>
          <a:xfrm>
            <a:off x="3531764" y="274638"/>
            <a:ext cx="6679035" cy="639762"/>
          </a:xfrm>
        </p:spPr>
        <p:txBody>
          <a:bodyPr>
            <a:normAutofit fontScale="90000"/>
          </a:bodyPr>
          <a:lstStyle/>
          <a:p>
            <a:pPr eaLnBrk="1" hangingPunct="1"/>
            <a:r>
              <a:rPr lang="en-US" altLang="en-US" dirty="0"/>
              <a:t>Breast Cancer Example</a:t>
            </a:r>
          </a:p>
        </p:txBody>
      </p:sp>
      <p:sp>
        <p:nvSpPr>
          <p:cNvPr id="243717" name="Rectangle 5">
            <a:extLst>
              <a:ext uri="{FF2B5EF4-FFF2-40B4-BE49-F238E27FC236}">
                <a16:creationId xmlns:a16="http://schemas.microsoft.com/office/drawing/2014/main" id="{61C59E1A-8513-4927-9D32-D3B021D39302}"/>
              </a:ext>
            </a:extLst>
          </p:cNvPr>
          <p:cNvSpPr>
            <a:spLocks noGrp="1" noChangeArrowheads="1"/>
          </p:cNvSpPr>
          <p:nvPr>
            <p:ph type="body" idx="1"/>
          </p:nvPr>
        </p:nvSpPr>
        <p:spPr>
          <a:xfrm>
            <a:off x="1981200" y="1143001"/>
            <a:ext cx="8458200" cy="1103313"/>
          </a:xfrm>
        </p:spPr>
        <p:txBody>
          <a:bodyPr/>
          <a:lstStyle/>
          <a:p>
            <a:pPr marL="0" indent="0">
              <a:buNone/>
            </a:pPr>
            <a:r>
              <a:rPr lang="en-US" altLang="en-US" sz="2000"/>
              <a:t>Patients who are have breast cancer, or who have progressed to develop breast cancer, often have Thermograms that exhibit a number of other characteristics.  For example, this patient has a </a:t>
            </a:r>
            <a:r>
              <a:rPr lang="en-US" altLang="en-US" sz="2000">
                <a:solidFill>
                  <a:srgbClr val="CC3300"/>
                </a:solidFill>
              </a:rPr>
              <a:t>blocked</a:t>
            </a:r>
            <a:r>
              <a:rPr lang="en-US" altLang="en-US" sz="2000"/>
              <a:t> cervical lymph.</a:t>
            </a:r>
          </a:p>
        </p:txBody>
      </p:sp>
      <p:sp>
        <p:nvSpPr>
          <p:cNvPr id="243718" name="Oval 6">
            <a:extLst>
              <a:ext uri="{FF2B5EF4-FFF2-40B4-BE49-F238E27FC236}">
                <a16:creationId xmlns:a16="http://schemas.microsoft.com/office/drawing/2014/main" id="{A0A9371B-87B9-4C26-A0F7-AEBA45805085}"/>
              </a:ext>
            </a:extLst>
          </p:cNvPr>
          <p:cNvSpPr>
            <a:spLocks noChangeArrowheads="1"/>
          </p:cNvSpPr>
          <p:nvPr/>
        </p:nvSpPr>
        <p:spPr bwMode="auto">
          <a:xfrm>
            <a:off x="7391400" y="3581401"/>
            <a:ext cx="1143000" cy="1071563"/>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1DA0644-3A57-4683-B887-9D2B9734369E}"/>
              </a:ext>
            </a:extLst>
          </p:cNvPr>
          <p:cNvSpPr>
            <a:spLocks noChangeArrowheads="1"/>
          </p:cNvSpPr>
          <p:nvPr/>
        </p:nvSpPr>
        <p:spPr bwMode="auto">
          <a:xfrm>
            <a:off x="2438400" y="2362200"/>
            <a:ext cx="8001000" cy="40386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44739" name="Picture 3" descr="Rost Lorraine - Chest">
            <a:extLst>
              <a:ext uri="{FF2B5EF4-FFF2-40B4-BE49-F238E27FC236}">
                <a16:creationId xmlns:a16="http://schemas.microsoft.com/office/drawing/2014/main" id="{0E02AC4D-9EFF-4332-9D51-F542400A7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78486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Rectangle 4">
            <a:extLst>
              <a:ext uri="{FF2B5EF4-FFF2-40B4-BE49-F238E27FC236}">
                <a16:creationId xmlns:a16="http://schemas.microsoft.com/office/drawing/2014/main" id="{AE0C4552-16CD-435A-966B-D5F7D353342C}"/>
              </a:ext>
            </a:extLst>
          </p:cNvPr>
          <p:cNvSpPr>
            <a:spLocks noGrp="1" noChangeArrowheads="1"/>
          </p:cNvSpPr>
          <p:nvPr>
            <p:ph type="title"/>
          </p:nvPr>
        </p:nvSpPr>
        <p:spPr>
          <a:xfrm>
            <a:off x="1981200" y="274638"/>
            <a:ext cx="8229600" cy="715962"/>
          </a:xfrm>
        </p:spPr>
        <p:txBody>
          <a:bodyPr/>
          <a:lstStyle/>
          <a:p>
            <a:pPr algn="ctr" eaLnBrk="1" hangingPunct="1"/>
            <a:r>
              <a:rPr lang="en-US" altLang="en-US" dirty="0"/>
              <a:t>Breast Cancer Example</a:t>
            </a:r>
          </a:p>
        </p:txBody>
      </p:sp>
      <p:sp>
        <p:nvSpPr>
          <p:cNvPr id="244741" name="Rectangle 5">
            <a:extLst>
              <a:ext uri="{FF2B5EF4-FFF2-40B4-BE49-F238E27FC236}">
                <a16:creationId xmlns:a16="http://schemas.microsoft.com/office/drawing/2014/main" id="{F4E3A95D-3694-46E0-A6FE-F0A650A336E3}"/>
              </a:ext>
            </a:extLst>
          </p:cNvPr>
          <p:cNvSpPr>
            <a:spLocks noGrp="1" noChangeArrowheads="1"/>
          </p:cNvSpPr>
          <p:nvPr>
            <p:ph type="body" idx="1"/>
          </p:nvPr>
        </p:nvSpPr>
        <p:spPr>
          <a:xfrm>
            <a:off x="1981200" y="1143000"/>
            <a:ext cx="8229600" cy="990600"/>
          </a:xfrm>
        </p:spPr>
        <p:txBody>
          <a:bodyPr/>
          <a:lstStyle/>
          <a:p>
            <a:pPr marL="0" indent="0">
              <a:buNone/>
            </a:pPr>
            <a:r>
              <a:rPr lang="en-US" altLang="en-US" sz="2000"/>
              <a:t>These other characteristics of the patient’s physiological response in the </a:t>
            </a:r>
            <a:r>
              <a:rPr lang="en-US" altLang="en-US" sz="2000">
                <a:solidFill>
                  <a:srgbClr val="CC3300"/>
                </a:solidFill>
              </a:rPr>
              <a:t>chest</a:t>
            </a:r>
            <a:r>
              <a:rPr lang="en-US" altLang="en-US" sz="2000"/>
              <a:t> and </a:t>
            </a:r>
            <a:r>
              <a:rPr lang="en-US" altLang="en-US" sz="2000">
                <a:solidFill>
                  <a:srgbClr val="CC3300"/>
                </a:solidFill>
              </a:rPr>
              <a:t>abdominal</a:t>
            </a:r>
            <a:r>
              <a:rPr lang="en-US" altLang="en-US" sz="2000"/>
              <a:t> regions are of additional consideration.</a:t>
            </a:r>
          </a:p>
          <a:p>
            <a:pPr marL="0" indent="0">
              <a:buNone/>
            </a:pPr>
            <a:endParaRPr lang="en-US" altLang="en-US" sz="2000"/>
          </a:p>
        </p:txBody>
      </p:sp>
      <p:sp>
        <p:nvSpPr>
          <p:cNvPr id="244742" name="Oval 6">
            <a:extLst>
              <a:ext uri="{FF2B5EF4-FFF2-40B4-BE49-F238E27FC236}">
                <a16:creationId xmlns:a16="http://schemas.microsoft.com/office/drawing/2014/main" id="{E7055534-8EF2-4B14-866C-5AE9893B6199}"/>
              </a:ext>
            </a:extLst>
          </p:cNvPr>
          <p:cNvSpPr>
            <a:spLocks noChangeArrowheads="1"/>
          </p:cNvSpPr>
          <p:nvPr/>
        </p:nvSpPr>
        <p:spPr bwMode="auto">
          <a:xfrm>
            <a:off x="2555875" y="3581401"/>
            <a:ext cx="228600" cy="492125"/>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4743" name="Oval 7">
            <a:extLst>
              <a:ext uri="{FF2B5EF4-FFF2-40B4-BE49-F238E27FC236}">
                <a16:creationId xmlns:a16="http://schemas.microsoft.com/office/drawing/2014/main" id="{D1D17281-A7D5-4A78-82F5-C5045D314CF6}"/>
              </a:ext>
            </a:extLst>
          </p:cNvPr>
          <p:cNvSpPr>
            <a:spLocks noChangeArrowheads="1"/>
          </p:cNvSpPr>
          <p:nvPr/>
        </p:nvSpPr>
        <p:spPr bwMode="auto">
          <a:xfrm>
            <a:off x="2784475" y="3200400"/>
            <a:ext cx="304800" cy="914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4744" name="Oval 8">
            <a:extLst>
              <a:ext uri="{FF2B5EF4-FFF2-40B4-BE49-F238E27FC236}">
                <a16:creationId xmlns:a16="http://schemas.microsoft.com/office/drawing/2014/main" id="{3849A1C8-1381-4D81-9F64-FBEFAC13F3C1}"/>
              </a:ext>
            </a:extLst>
          </p:cNvPr>
          <p:cNvSpPr>
            <a:spLocks noChangeArrowheads="1"/>
          </p:cNvSpPr>
          <p:nvPr/>
        </p:nvSpPr>
        <p:spPr bwMode="auto">
          <a:xfrm>
            <a:off x="4729163" y="3705226"/>
            <a:ext cx="609600" cy="561975"/>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4745" name="Oval 9">
            <a:extLst>
              <a:ext uri="{FF2B5EF4-FFF2-40B4-BE49-F238E27FC236}">
                <a16:creationId xmlns:a16="http://schemas.microsoft.com/office/drawing/2014/main" id="{38E57FC1-E125-4837-9F36-E3130A93204D}"/>
              </a:ext>
            </a:extLst>
          </p:cNvPr>
          <p:cNvSpPr>
            <a:spLocks noChangeArrowheads="1"/>
          </p:cNvSpPr>
          <p:nvPr/>
        </p:nvSpPr>
        <p:spPr bwMode="auto">
          <a:xfrm>
            <a:off x="8305800" y="3505201"/>
            <a:ext cx="609600" cy="561975"/>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4746" name="Text Box 10">
            <a:extLst>
              <a:ext uri="{FF2B5EF4-FFF2-40B4-BE49-F238E27FC236}">
                <a16:creationId xmlns:a16="http://schemas.microsoft.com/office/drawing/2014/main" id="{531DBF50-5213-43F2-8827-E5E8A652B87E}"/>
              </a:ext>
            </a:extLst>
          </p:cNvPr>
          <p:cNvSpPr txBox="1">
            <a:spLocks noChangeArrowheads="1"/>
          </p:cNvSpPr>
          <p:nvPr/>
        </p:nvSpPr>
        <p:spPr bwMode="auto">
          <a:xfrm>
            <a:off x="3317875" y="2971801"/>
            <a:ext cx="1581780" cy="307777"/>
          </a:xfrm>
          <a:prstGeom prst="rect">
            <a:avLst/>
          </a:prstGeom>
          <a:solidFill>
            <a:srgbClr val="FFCC66">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2"/>
                </a:solidFill>
                <a:latin typeface="Arial Black" panose="020B0A04020102020204" pitchFamily="34" charset="0"/>
              </a:rPr>
              <a:t>Rigid Sternum</a:t>
            </a:r>
          </a:p>
        </p:txBody>
      </p:sp>
      <p:sp>
        <p:nvSpPr>
          <p:cNvPr id="244747" name="Text Box 11">
            <a:extLst>
              <a:ext uri="{FF2B5EF4-FFF2-40B4-BE49-F238E27FC236}">
                <a16:creationId xmlns:a16="http://schemas.microsoft.com/office/drawing/2014/main" id="{90101F28-F319-4BF5-9FEC-8247E550EBD2}"/>
              </a:ext>
            </a:extLst>
          </p:cNvPr>
          <p:cNvSpPr txBox="1">
            <a:spLocks noChangeArrowheads="1"/>
          </p:cNvSpPr>
          <p:nvPr/>
        </p:nvSpPr>
        <p:spPr bwMode="auto">
          <a:xfrm>
            <a:off x="2701926" y="4876800"/>
            <a:ext cx="2479675" cy="304800"/>
          </a:xfrm>
          <a:prstGeom prst="rect">
            <a:avLst/>
          </a:prstGeom>
          <a:solidFill>
            <a:srgbClr val="FFCC66">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2"/>
                </a:solidFill>
                <a:latin typeface="Arial Black" panose="020B0A04020102020204" pitchFamily="34" charset="0"/>
              </a:rPr>
              <a:t>mP1 Paradox Response</a:t>
            </a:r>
          </a:p>
        </p:txBody>
      </p:sp>
      <p:sp>
        <p:nvSpPr>
          <p:cNvPr id="244748" name="Text Box 12">
            <a:extLst>
              <a:ext uri="{FF2B5EF4-FFF2-40B4-BE49-F238E27FC236}">
                <a16:creationId xmlns:a16="http://schemas.microsoft.com/office/drawing/2014/main" id="{20726141-4618-4621-9857-8FE130F12200}"/>
              </a:ext>
            </a:extLst>
          </p:cNvPr>
          <p:cNvSpPr txBox="1">
            <a:spLocks noChangeArrowheads="1"/>
          </p:cNvSpPr>
          <p:nvPr/>
        </p:nvSpPr>
        <p:spPr bwMode="auto">
          <a:xfrm>
            <a:off x="4881564" y="3095625"/>
            <a:ext cx="1519237" cy="304800"/>
          </a:xfrm>
          <a:prstGeom prst="rect">
            <a:avLst/>
          </a:prstGeom>
          <a:solidFill>
            <a:srgbClr val="FFCC66">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2"/>
                </a:solidFill>
                <a:latin typeface="Arial Black" panose="020B0A04020102020204" pitchFamily="34" charset="0"/>
              </a:rPr>
              <a:t>Blocked Liver</a:t>
            </a:r>
          </a:p>
        </p:txBody>
      </p:sp>
      <p:sp>
        <p:nvSpPr>
          <p:cNvPr id="244749" name="Text Box 13">
            <a:extLst>
              <a:ext uri="{FF2B5EF4-FFF2-40B4-BE49-F238E27FC236}">
                <a16:creationId xmlns:a16="http://schemas.microsoft.com/office/drawing/2014/main" id="{DC138F1E-925B-418A-813C-8AF319A51468}"/>
              </a:ext>
            </a:extLst>
          </p:cNvPr>
          <p:cNvSpPr txBox="1">
            <a:spLocks noChangeArrowheads="1"/>
          </p:cNvSpPr>
          <p:nvPr/>
        </p:nvSpPr>
        <p:spPr bwMode="auto">
          <a:xfrm>
            <a:off x="7770814" y="4724401"/>
            <a:ext cx="2316019" cy="307777"/>
          </a:xfrm>
          <a:prstGeom prst="rect">
            <a:avLst/>
          </a:prstGeom>
          <a:solidFill>
            <a:srgbClr val="FFCC66">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2"/>
                </a:solidFill>
                <a:latin typeface="Arial Black" panose="020B0A04020102020204" pitchFamily="34" charset="0"/>
              </a:rPr>
              <a:t>Opposite Ovary Block</a:t>
            </a:r>
          </a:p>
        </p:txBody>
      </p:sp>
      <p:sp>
        <p:nvSpPr>
          <p:cNvPr id="244750" name="Line 14">
            <a:extLst>
              <a:ext uri="{FF2B5EF4-FFF2-40B4-BE49-F238E27FC236}">
                <a16:creationId xmlns:a16="http://schemas.microsoft.com/office/drawing/2014/main" id="{2AE4DC14-AF1C-422E-85E6-90745B359D55}"/>
              </a:ext>
            </a:extLst>
          </p:cNvPr>
          <p:cNvSpPr>
            <a:spLocks noChangeShapeType="1"/>
          </p:cNvSpPr>
          <p:nvPr/>
        </p:nvSpPr>
        <p:spPr bwMode="auto">
          <a:xfrm>
            <a:off x="2681289" y="3124200"/>
            <a:ext cx="636587" cy="0"/>
          </a:xfrm>
          <a:prstGeom prst="line">
            <a:avLst/>
          </a:prstGeom>
          <a:noFill/>
          <a:ln w="952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51" name="Line 15">
            <a:extLst>
              <a:ext uri="{FF2B5EF4-FFF2-40B4-BE49-F238E27FC236}">
                <a16:creationId xmlns:a16="http://schemas.microsoft.com/office/drawing/2014/main" id="{0BFF264B-DD28-4A74-8E4F-A441BA61792C}"/>
              </a:ext>
            </a:extLst>
          </p:cNvPr>
          <p:cNvSpPr>
            <a:spLocks noChangeShapeType="1"/>
          </p:cNvSpPr>
          <p:nvPr/>
        </p:nvSpPr>
        <p:spPr bwMode="auto">
          <a:xfrm flipV="1">
            <a:off x="2930525" y="4114800"/>
            <a:ext cx="0" cy="762000"/>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52" name="Line 16">
            <a:extLst>
              <a:ext uri="{FF2B5EF4-FFF2-40B4-BE49-F238E27FC236}">
                <a16:creationId xmlns:a16="http://schemas.microsoft.com/office/drawing/2014/main" id="{F9B3E0CA-753B-4E74-A689-0724A2C77CC9}"/>
              </a:ext>
            </a:extLst>
          </p:cNvPr>
          <p:cNvSpPr>
            <a:spLocks noChangeShapeType="1"/>
          </p:cNvSpPr>
          <p:nvPr/>
        </p:nvSpPr>
        <p:spPr bwMode="auto">
          <a:xfrm>
            <a:off x="2673350" y="3124200"/>
            <a:ext cx="0" cy="457200"/>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53" name="Line 17">
            <a:extLst>
              <a:ext uri="{FF2B5EF4-FFF2-40B4-BE49-F238E27FC236}">
                <a16:creationId xmlns:a16="http://schemas.microsoft.com/office/drawing/2014/main" id="{E57DDC5A-66F2-4D67-B26D-FC9AD749816F}"/>
              </a:ext>
            </a:extLst>
          </p:cNvPr>
          <p:cNvSpPr>
            <a:spLocks noChangeShapeType="1"/>
          </p:cNvSpPr>
          <p:nvPr/>
        </p:nvSpPr>
        <p:spPr bwMode="auto">
          <a:xfrm>
            <a:off x="5033963" y="3400425"/>
            <a:ext cx="0" cy="304800"/>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54" name="Line 18">
            <a:extLst>
              <a:ext uri="{FF2B5EF4-FFF2-40B4-BE49-F238E27FC236}">
                <a16:creationId xmlns:a16="http://schemas.microsoft.com/office/drawing/2014/main" id="{E614A5C9-0C9E-4423-B175-58621E9900CF}"/>
              </a:ext>
            </a:extLst>
          </p:cNvPr>
          <p:cNvSpPr>
            <a:spLocks noChangeShapeType="1"/>
          </p:cNvSpPr>
          <p:nvPr/>
        </p:nvSpPr>
        <p:spPr bwMode="auto">
          <a:xfrm flipV="1">
            <a:off x="8601075" y="4038601"/>
            <a:ext cx="7938" cy="669925"/>
          </a:xfrm>
          <a:prstGeom prst="line">
            <a:avLst/>
          </a:prstGeom>
          <a:noFill/>
          <a:ln w="952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3EDBE946-6994-47C6-AE0C-E5FF434B0193}"/>
              </a:ext>
            </a:extLst>
          </p:cNvPr>
          <p:cNvSpPr>
            <a:spLocks noGrp="1"/>
          </p:cNvSpPr>
          <p:nvPr>
            <p:ph type="title"/>
          </p:nvPr>
        </p:nvSpPr>
        <p:spPr>
          <a:xfrm>
            <a:off x="801098" y="1396289"/>
            <a:ext cx="3583615" cy="4482819"/>
          </a:xfrm>
        </p:spPr>
        <p:txBody>
          <a:bodyPr>
            <a:normAutofit/>
          </a:bodyPr>
          <a:lstStyle/>
          <a:p>
            <a:pPr algn="ctr"/>
            <a:r>
              <a:rPr lang="en-US" altLang="en-US" dirty="0"/>
              <a:t>Basic 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6789" name="Content Placeholder 2">
            <a:extLst>
              <a:ext uri="{FF2B5EF4-FFF2-40B4-BE49-F238E27FC236}">
                <a16:creationId xmlns:a16="http://schemas.microsoft.com/office/drawing/2014/main" id="{76609F06-7AB4-4855-A607-27788C44F484}"/>
              </a:ext>
            </a:extLst>
          </p:cNvPr>
          <p:cNvGraphicFramePr>
            <a:graphicFrameLocks noGrp="1"/>
          </p:cNvGraphicFramePr>
          <p:nvPr>
            <p:ph idx="1"/>
            <p:extLst>
              <p:ext uri="{D42A27DB-BD31-4B8C-83A1-F6EECF244321}">
                <p14:modId xmlns:p14="http://schemas.microsoft.com/office/powerpoint/2010/main" val="53436962"/>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7810" name="Title 1">
            <a:extLst>
              <a:ext uri="{FF2B5EF4-FFF2-40B4-BE49-F238E27FC236}">
                <a16:creationId xmlns:a16="http://schemas.microsoft.com/office/drawing/2014/main" id="{6CF7AFE0-381F-4079-BDA8-1D97F13CC4F8}"/>
              </a:ext>
            </a:extLst>
          </p:cNvPr>
          <p:cNvSpPr>
            <a:spLocks noGrp="1"/>
          </p:cNvSpPr>
          <p:nvPr>
            <p:ph type="title"/>
          </p:nvPr>
        </p:nvSpPr>
        <p:spPr>
          <a:xfrm>
            <a:off x="801098" y="1396289"/>
            <a:ext cx="3583615" cy="4482819"/>
          </a:xfrm>
        </p:spPr>
        <p:txBody>
          <a:bodyPr>
            <a:normAutofit/>
          </a:bodyPr>
          <a:lstStyle/>
          <a:p>
            <a:pPr algn="ctr"/>
            <a:r>
              <a:rPr lang="en-US" altLang="en-US" dirty="0"/>
              <a:t>Basic 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7813" name="Content Placeholder 2">
            <a:extLst>
              <a:ext uri="{FF2B5EF4-FFF2-40B4-BE49-F238E27FC236}">
                <a16:creationId xmlns:a16="http://schemas.microsoft.com/office/drawing/2014/main" id="{670D8B4F-F3AA-4F5B-A4F6-0CBF4A5A3DC9}"/>
              </a:ext>
            </a:extLst>
          </p:cNvPr>
          <p:cNvGraphicFramePr>
            <a:graphicFrameLocks noGrp="1"/>
          </p:cNvGraphicFramePr>
          <p:nvPr>
            <p:ph idx="1"/>
            <p:extLst>
              <p:ext uri="{D42A27DB-BD31-4B8C-83A1-F6EECF244321}">
                <p14:modId xmlns:p14="http://schemas.microsoft.com/office/powerpoint/2010/main" val="1825135371"/>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8834" name="Title 1">
            <a:extLst>
              <a:ext uri="{FF2B5EF4-FFF2-40B4-BE49-F238E27FC236}">
                <a16:creationId xmlns:a16="http://schemas.microsoft.com/office/drawing/2014/main" id="{ECE3B34C-CE73-4A93-8053-BBBF01D5C51C}"/>
              </a:ext>
            </a:extLst>
          </p:cNvPr>
          <p:cNvSpPr>
            <a:spLocks noGrp="1"/>
          </p:cNvSpPr>
          <p:nvPr>
            <p:ph type="title"/>
          </p:nvPr>
        </p:nvSpPr>
        <p:spPr>
          <a:xfrm>
            <a:off x="801098" y="1396289"/>
            <a:ext cx="3583615" cy="4482819"/>
          </a:xfrm>
        </p:spPr>
        <p:txBody>
          <a:bodyPr>
            <a:normAutofit/>
          </a:bodyPr>
          <a:lstStyle/>
          <a:p>
            <a:pPr algn="ctr"/>
            <a:r>
              <a:rPr lang="en-US" altLang="en-US" dirty="0"/>
              <a:t>Basic 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8837" name="Content Placeholder 2">
            <a:extLst>
              <a:ext uri="{FF2B5EF4-FFF2-40B4-BE49-F238E27FC236}">
                <a16:creationId xmlns:a16="http://schemas.microsoft.com/office/drawing/2014/main" id="{71C480B2-414B-4508-B4ED-7D05C1631454}"/>
              </a:ext>
            </a:extLst>
          </p:cNvPr>
          <p:cNvGraphicFramePr>
            <a:graphicFrameLocks noGrp="1"/>
          </p:cNvGraphicFramePr>
          <p:nvPr>
            <p:ph idx="1"/>
            <p:extLst>
              <p:ext uri="{D42A27DB-BD31-4B8C-83A1-F6EECF244321}">
                <p14:modId xmlns:p14="http://schemas.microsoft.com/office/powerpoint/2010/main" val="883298173"/>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2A3A4699-BC1E-4450-8730-FECCEB8B8AE8}"/>
              </a:ext>
            </a:extLst>
          </p:cNvPr>
          <p:cNvSpPr>
            <a:spLocks noGrp="1"/>
          </p:cNvSpPr>
          <p:nvPr>
            <p:ph type="title"/>
          </p:nvPr>
        </p:nvSpPr>
        <p:spPr>
          <a:xfrm>
            <a:off x="801098" y="1396289"/>
            <a:ext cx="3583615" cy="4482819"/>
          </a:xfrm>
        </p:spPr>
        <p:txBody>
          <a:bodyPr>
            <a:normAutofit/>
          </a:bodyPr>
          <a:lstStyle/>
          <a:p>
            <a:pPr algn="ctr"/>
            <a:r>
              <a:rPr lang="en-US" altLang="en-US" dirty="0"/>
              <a:t>Basic 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9861" name="Content Placeholder 2">
            <a:extLst>
              <a:ext uri="{FF2B5EF4-FFF2-40B4-BE49-F238E27FC236}">
                <a16:creationId xmlns:a16="http://schemas.microsoft.com/office/drawing/2014/main" id="{5B629370-ACDF-42BC-A442-2BC8DC3FE7A9}"/>
              </a:ext>
            </a:extLst>
          </p:cNvPr>
          <p:cNvGraphicFramePr>
            <a:graphicFrameLocks noGrp="1"/>
          </p:cNvGraphicFramePr>
          <p:nvPr>
            <p:ph idx="1"/>
            <p:extLst>
              <p:ext uri="{D42A27DB-BD31-4B8C-83A1-F6EECF244321}">
                <p14:modId xmlns:p14="http://schemas.microsoft.com/office/powerpoint/2010/main" val="2984479915"/>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9AE923C8-DCCF-46EB-B0A4-5DCD8371EF04}"/>
              </a:ext>
            </a:extLst>
          </p:cNvPr>
          <p:cNvSpPr>
            <a:spLocks noGrp="1"/>
          </p:cNvSpPr>
          <p:nvPr>
            <p:ph type="title"/>
          </p:nvPr>
        </p:nvSpPr>
        <p:spPr>
          <a:xfrm>
            <a:off x="801098" y="1396289"/>
            <a:ext cx="3583615" cy="4482819"/>
          </a:xfrm>
        </p:spPr>
        <p:txBody>
          <a:bodyPr>
            <a:normAutofit/>
          </a:bodyPr>
          <a:lstStyle/>
          <a:p>
            <a:pPr algn="ctr"/>
            <a:r>
              <a:rPr lang="en-US" altLang="en-US" dirty="0"/>
              <a:t>Basic 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0885" name="Content Placeholder 2">
            <a:extLst>
              <a:ext uri="{FF2B5EF4-FFF2-40B4-BE49-F238E27FC236}">
                <a16:creationId xmlns:a16="http://schemas.microsoft.com/office/drawing/2014/main" id="{FBF76205-7B1D-4952-88D7-802CB1F5A04C}"/>
              </a:ext>
            </a:extLst>
          </p:cNvPr>
          <p:cNvGraphicFramePr>
            <a:graphicFrameLocks noGrp="1"/>
          </p:cNvGraphicFramePr>
          <p:nvPr>
            <p:ph idx="1"/>
            <p:extLst>
              <p:ext uri="{D42A27DB-BD31-4B8C-83A1-F6EECF244321}">
                <p14:modId xmlns:p14="http://schemas.microsoft.com/office/powerpoint/2010/main" val="4238413107"/>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B8B6C27-D6CF-4AFF-AE9D-AC2017BA352D}"/>
              </a:ext>
            </a:extLst>
          </p:cNvPr>
          <p:cNvSpPr>
            <a:spLocks noGrp="1"/>
          </p:cNvSpPr>
          <p:nvPr>
            <p:ph type="title"/>
          </p:nvPr>
        </p:nvSpPr>
        <p:spPr>
          <a:xfrm>
            <a:off x="804673" y="1445494"/>
            <a:ext cx="3616856" cy="4376572"/>
          </a:xfrm>
        </p:spPr>
        <p:txBody>
          <a:bodyPr anchor="ctr">
            <a:normAutofit/>
          </a:bodyPr>
          <a:lstStyle/>
          <a:p>
            <a:pPr algn="ctr"/>
            <a:r>
              <a:rPr lang="en-US" altLang="en-US" sz="4800" dirty="0"/>
              <a:t>The Procedure</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Content Placeholder 2">
            <a:extLst>
              <a:ext uri="{FF2B5EF4-FFF2-40B4-BE49-F238E27FC236}">
                <a16:creationId xmlns:a16="http://schemas.microsoft.com/office/drawing/2014/main" id="{6715E987-0A51-4665-B70A-25F6EB2FAA9B}"/>
              </a:ext>
            </a:extLst>
          </p:cNvPr>
          <p:cNvSpPr>
            <a:spLocks noGrp="1"/>
          </p:cNvSpPr>
          <p:nvPr>
            <p:ph idx="1"/>
          </p:nvPr>
        </p:nvSpPr>
        <p:spPr>
          <a:xfrm>
            <a:off x="6096000" y="1399032"/>
            <a:ext cx="5501834" cy="4471416"/>
          </a:xfrm>
        </p:spPr>
        <p:txBody>
          <a:bodyPr anchor="ctr">
            <a:normAutofit/>
          </a:bodyPr>
          <a:lstStyle/>
          <a:p>
            <a:pPr marL="0" indent="0">
              <a:buNone/>
            </a:pPr>
            <a:r>
              <a:rPr lang="en-US" altLang="en-US" sz="3600" dirty="0">
                <a:solidFill>
                  <a:schemeClr val="bg1"/>
                </a:solidFill>
              </a:rPr>
              <a:t>A 30-minute CRT examination involves the contact application of a skin temperature sensor probe to take two readings consisting of 119 measurements each.</a:t>
            </a:r>
          </a:p>
          <a:p>
            <a:endParaRPr lang="en-US" altLang="en-US" sz="22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5EE7A11E-A839-476C-8E19-6906AAFAC0A5}"/>
              </a:ext>
            </a:extLst>
          </p:cNvPr>
          <p:cNvSpPr>
            <a:spLocks noGrp="1"/>
          </p:cNvSpPr>
          <p:nvPr>
            <p:ph type="title"/>
          </p:nvPr>
        </p:nvSpPr>
        <p:spPr>
          <a:xfrm>
            <a:off x="801098" y="1396289"/>
            <a:ext cx="3583615" cy="3544827"/>
          </a:xfrm>
        </p:spPr>
        <p:txBody>
          <a:bodyPr>
            <a:normAutofit/>
          </a:bodyPr>
          <a:lstStyle/>
          <a:p>
            <a:pPr algn="ctr"/>
            <a:r>
              <a:rPr lang="en-US" altLang="en-US" dirty="0"/>
              <a:t>Interpretative Overview</a:t>
            </a:r>
          </a:p>
        </p:txBody>
      </p:sp>
      <p:sp>
        <p:nvSpPr>
          <p:cNvPr id="73" name="Freeform: Shape 72">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1909" name="Content Placeholder 2">
            <a:extLst>
              <a:ext uri="{FF2B5EF4-FFF2-40B4-BE49-F238E27FC236}">
                <a16:creationId xmlns:a16="http://schemas.microsoft.com/office/drawing/2014/main" id="{BF7AD047-BBC6-4ED4-BCB8-D9768400A941}"/>
              </a:ext>
            </a:extLst>
          </p:cNvPr>
          <p:cNvGraphicFramePr>
            <a:graphicFrameLocks noGrp="1"/>
          </p:cNvGraphicFramePr>
          <p:nvPr>
            <p:ph idx="1"/>
            <p:extLst>
              <p:ext uri="{D42A27DB-BD31-4B8C-83A1-F6EECF244321}">
                <p14:modId xmlns:p14="http://schemas.microsoft.com/office/powerpoint/2010/main" val="394337569"/>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CE2E5458-6554-43DB-8AE2-FE5E10CEAFF0}"/>
              </a:ext>
            </a:extLst>
          </p:cNvPr>
          <p:cNvSpPr>
            <a:spLocks noGrp="1"/>
          </p:cNvSpPr>
          <p:nvPr>
            <p:ph type="title"/>
          </p:nvPr>
        </p:nvSpPr>
        <p:spPr>
          <a:xfrm>
            <a:off x="804673" y="1445494"/>
            <a:ext cx="3616856" cy="4376572"/>
          </a:xfrm>
        </p:spPr>
        <p:txBody>
          <a:bodyPr anchor="ctr">
            <a:normAutofit/>
          </a:bodyPr>
          <a:lstStyle/>
          <a:p>
            <a:r>
              <a:rPr lang="en-US" altLang="en-US" sz="4800"/>
              <a:t>Interpretative Overview</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31" name="Content Placeholder 2">
            <a:extLst>
              <a:ext uri="{FF2B5EF4-FFF2-40B4-BE49-F238E27FC236}">
                <a16:creationId xmlns:a16="http://schemas.microsoft.com/office/drawing/2014/main" id="{F43CC11C-362C-44E5-8660-FE0E54634C5C}"/>
              </a:ext>
            </a:extLst>
          </p:cNvPr>
          <p:cNvSpPr>
            <a:spLocks noGrp="1"/>
          </p:cNvSpPr>
          <p:nvPr>
            <p:ph idx="1"/>
          </p:nvPr>
        </p:nvSpPr>
        <p:spPr>
          <a:xfrm>
            <a:off x="6096000" y="1399032"/>
            <a:ext cx="5501834" cy="4471416"/>
          </a:xfrm>
        </p:spPr>
        <p:txBody>
          <a:bodyPr anchor="ctr">
            <a:normAutofit/>
          </a:bodyPr>
          <a:lstStyle/>
          <a:p>
            <a:pPr algn="ctr"/>
            <a:r>
              <a:rPr lang="en-US" altLang="en-US" sz="4000" dirty="0"/>
              <a:t>Integrate the themes and develop the meridian correspondences</a:t>
            </a:r>
          </a:p>
          <a:p>
            <a:endParaRPr lang="en-US" altLang="en-US" sz="2200" dirty="0"/>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5917203-E4EB-4A43-9453-7C90B9D8DCA6}"/>
              </a:ext>
            </a:extLst>
          </p:cNvPr>
          <p:cNvSpPr>
            <a:spLocks noGrp="1"/>
          </p:cNvSpPr>
          <p:nvPr>
            <p:ph type="title"/>
          </p:nvPr>
        </p:nvSpPr>
        <p:spPr>
          <a:xfrm>
            <a:off x="804673" y="1445494"/>
            <a:ext cx="3616856" cy="4376572"/>
          </a:xfrm>
        </p:spPr>
        <p:txBody>
          <a:bodyPr anchor="ctr">
            <a:normAutofit/>
          </a:bodyPr>
          <a:lstStyle/>
          <a:p>
            <a:pPr algn="ctr"/>
            <a:r>
              <a:rPr lang="en-US" altLang="en-US" sz="4800" dirty="0"/>
              <a:t>The Procedure</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Content Placeholder 2">
            <a:extLst>
              <a:ext uri="{FF2B5EF4-FFF2-40B4-BE49-F238E27FC236}">
                <a16:creationId xmlns:a16="http://schemas.microsoft.com/office/drawing/2014/main" id="{E81BBC02-D255-4EB8-A6EE-A99C9F4D65D2}"/>
              </a:ext>
            </a:extLst>
          </p:cNvPr>
          <p:cNvSpPr>
            <a:spLocks noGrp="1"/>
          </p:cNvSpPr>
          <p:nvPr>
            <p:ph idx="1"/>
          </p:nvPr>
        </p:nvSpPr>
        <p:spPr>
          <a:xfrm>
            <a:off x="5661498" y="1040859"/>
            <a:ext cx="6157608" cy="5058383"/>
          </a:xfrm>
        </p:spPr>
        <p:txBody>
          <a:bodyPr anchor="ctr">
            <a:normAutofit/>
          </a:bodyPr>
          <a:lstStyle/>
          <a:p>
            <a:r>
              <a:rPr lang="en-US" altLang="en-US" sz="3600" dirty="0">
                <a:solidFill>
                  <a:schemeClr val="bg1"/>
                </a:solidFill>
              </a:rPr>
              <a:t>First reading consists of 119 measurements as the patient progressively undresses except for underwear.</a:t>
            </a:r>
          </a:p>
          <a:p>
            <a:r>
              <a:rPr lang="en-US" altLang="en-US" sz="3600" dirty="0">
                <a:solidFill>
                  <a:schemeClr val="bg1"/>
                </a:solidFill>
              </a:rPr>
              <a:t>10-minute wait without clothing to expose the body to a cool temperature change.</a:t>
            </a:r>
          </a:p>
          <a:p>
            <a:r>
              <a:rPr lang="en-US" altLang="en-US" sz="3600" dirty="0">
                <a:solidFill>
                  <a:schemeClr val="bg1"/>
                </a:solidFill>
              </a:rPr>
              <a:t>Second reading of 119 points is repeated.</a:t>
            </a:r>
          </a:p>
          <a:p>
            <a:pPr>
              <a:buFont typeface="Wingdings" panose="05000000000000000000" pitchFamily="2" charset="2"/>
              <a:buNone/>
            </a:pPr>
            <a:endParaRPr lang="en-US" altLang="en-US" sz="22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241D2FA-CA57-4511-9502-CE0775C10703}"/>
              </a:ext>
            </a:extLst>
          </p:cNvPr>
          <p:cNvSpPr>
            <a:spLocks noGrp="1"/>
          </p:cNvSpPr>
          <p:nvPr>
            <p:ph type="title"/>
          </p:nvPr>
        </p:nvSpPr>
        <p:spPr>
          <a:xfrm>
            <a:off x="804673" y="1445494"/>
            <a:ext cx="3616856" cy="4376572"/>
          </a:xfrm>
        </p:spPr>
        <p:txBody>
          <a:bodyPr anchor="ctr">
            <a:normAutofit/>
          </a:bodyPr>
          <a:lstStyle/>
          <a:p>
            <a:r>
              <a:rPr lang="en-US" altLang="en-US" sz="4800"/>
              <a:t>In the Ideal Regulation Thermogram We Find:</a:t>
            </a: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Content Placeholder 2">
            <a:extLst>
              <a:ext uri="{FF2B5EF4-FFF2-40B4-BE49-F238E27FC236}">
                <a16:creationId xmlns:a16="http://schemas.microsoft.com/office/drawing/2014/main" id="{B76E0B2E-6604-44FE-8E25-3019364458BC}"/>
              </a:ext>
            </a:extLst>
          </p:cNvPr>
          <p:cNvSpPr>
            <a:spLocks noGrp="1"/>
          </p:cNvSpPr>
          <p:nvPr>
            <p:ph idx="1"/>
          </p:nvPr>
        </p:nvSpPr>
        <p:spPr>
          <a:xfrm>
            <a:off x="6096000" y="1399032"/>
            <a:ext cx="5501834" cy="4471416"/>
          </a:xfrm>
        </p:spPr>
        <p:txBody>
          <a:bodyPr anchor="ctr">
            <a:normAutofit/>
          </a:bodyPr>
          <a:lstStyle/>
          <a:p>
            <a:r>
              <a:rPr lang="en-US" altLang="en-US" sz="3600" dirty="0">
                <a:solidFill>
                  <a:schemeClr val="bg1"/>
                </a:solidFill>
              </a:rPr>
              <a:t>A radial temperature drop</a:t>
            </a:r>
          </a:p>
          <a:p>
            <a:pPr>
              <a:buFont typeface="Wingdings" panose="05000000000000000000" pitchFamily="2" charset="2"/>
              <a:buNone/>
            </a:pPr>
            <a:r>
              <a:rPr lang="en-US" altLang="en-US" sz="3600" dirty="0">
                <a:solidFill>
                  <a:schemeClr val="bg1"/>
                </a:solidFill>
              </a:rPr>
              <a:t>	(from lateral to medial)</a:t>
            </a:r>
          </a:p>
          <a:p>
            <a:pPr>
              <a:buFont typeface="Wingdings" panose="05000000000000000000" pitchFamily="2" charset="2"/>
              <a:buNone/>
            </a:pPr>
            <a:endParaRPr lang="en-US" altLang="en-US" sz="3600" dirty="0">
              <a:solidFill>
                <a:schemeClr val="bg1"/>
              </a:solidFill>
            </a:endParaRPr>
          </a:p>
          <a:p>
            <a:r>
              <a:rPr lang="en-US" altLang="en-US" sz="3600" dirty="0">
                <a:solidFill>
                  <a:schemeClr val="bg1"/>
                </a:solidFill>
              </a:rPr>
              <a:t>A vertical temperature drop</a:t>
            </a:r>
          </a:p>
          <a:p>
            <a:pPr>
              <a:buFont typeface="Wingdings" panose="05000000000000000000" pitchFamily="2" charset="2"/>
              <a:buNone/>
            </a:pPr>
            <a:r>
              <a:rPr lang="en-US" altLang="en-US" sz="3600" dirty="0">
                <a:solidFill>
                  <a:schemeClr val="bg1"/>
                </a:solidFill>
              </a:rPr>
              <a:t>	(from cranial to caudal)</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D4EAFA5-7E5E-4CA0-AB56-40F454B4694D}"/>
              </a:ext>
            </a:extLst>
          </p:cNvPr>
          <p:cNvSpPr>
            <a:spLocks noGrp="1" noChangeArrowheads="1"/>
          </p:cNvSpPr>
          <p:nvPr>
            <p:ph type="title"/>
          </p:nvPr>
        </p:nvSpPr>
        <p:spPr>
          <a:xfrm>
            <a:off x="2455864" y="96838"/>
            <a:ext cx="7158037" cy="1046162"/>
          </a:xfrm>
        </p:spPr>
        <p:txBody>
          <a:bodyPr/>
          <a:lstStyle/>
          <a:p>
            <a:pPr eaLnBrk="1" hangingPunct="1"/>
            <a:r>
              <a:rPr lang="en-US" altLang="en-US" sz="3600"/>
              <a:t>The Autonomic Nervous System</a:t>
            </a:r>
          </a:p>
        </p:txBody>
      </p:sp>
      <p:sp>
        <p:nvSpPr>
          <p:cNvPr id="43011" name="Rectangle 3">
            <a:extLst>
              <a:ext uri="{FF2B5EF4-FFF2-40B4-BE49-F238E27FC236}">
                <a16:creationId xmlns:a16="http://schemas.microsoft.com/office/drawing/2014/main" id="{F1A430AD-DA51-4D10-882C-E11AE2F54DDF}"/>
              </a:ext>
            </a:extLst>
          </p:cNvPr>
          <p:cNvSpPr>
            <a:spLocks noGrp="1" noChangeArrowheads="1"/>
          </p:cNvSpPr>
          <p:nvPr>
            <p:ph sz="half" idx="1"/>
          </p:nvPr>
        </p:nvSpPr>
        <p:spPr>
          <a:xfrm>
            <a:off x="1752600" y="1828800"/>
            <a:ext cx="3983038" cy="4495800"/>
          </a:xfrm>
        </p:spPr>
        <p:txBody>
          <a:bodyPr/>
          <a:lstStyle/>
          <a:p>
            <a:pPr eaLnBrk="1" hangingPunct="1">
              <a:lnSpc>
                <a:spcPct val="90000"/>
              </a:lnSpc>
            </a:pPr>
            <a:r>
              <a:rPr lang="en-US" altLang="en-US" sz="2400"/>
              <a:t>The cool-air stimulus induces an autonomic response</a:t>
            </a:r>
            <a:br>
              <a:rPr lang="en-US" altLang="en-US" sz="2400"/>
            </a:br>
            <a:endParaRPr lang="en-US" altLang="en-US" sz="2400"/>
          </a:p>
          <a:p>
            <a:pPr eaLnBrk="1" hangingPunct="1">
              <a:lnSpc>
                <a:spcPct val="90000"/>
              </a:lnSpc>
            </a:pPr>
            <a:r>
              <a:rPr lang="en-US" altLang="en-US" sz="2400"/>
              <a:t>The </a:t>
            </a:r>
            <a:r>
              <a:rPr lang="en-US" altLang="en-US" sz="2400" b="1"/>
              <a:t>Visceral Cutaneous Reflex</a:t>
            </a:r>
            <a:r>
              <a:rPr lang="en-US" altLang="en-US" sz="2400"/>
              <a:t>, regulated by the autonomic nervous system, describes the physiological communication between the patient’s internal organs and their skin.</a:t>
            </a:r>
          </a:p>
          <a:p>
            <a:pPr eaLnBrk="1" hangingPunct="1">
              <a:lnSpc>
                <a:spcPct val="90000"/>
              </a:lnSpc>
            </a:pPr>
            <a:endParaRPr lang="en-US" altLang="en-US" sz="2400"/>
          </a:p>
        </p:txBody>
      </p:sp>
      <p:pic>
        <p:nvPicPr>
          <p:cNvPr id="43012" name="Picture 5" descr="diagram-thermogram-breast2">
            <a:extLst>
              <a:ext uri="{FF2B5EF4-FFF2-40B4-BE49-F238E27FC236}">
                <a16:creationId xmlns:a16="http://schemas.microsoft.com/office/drawing/2014/main" id="{DAB92ED8-59C0-4E7F-AECF-190DB9657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219200"/>
            <a:ext cx="23796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Line 6">
            <a:extLst>
              <a:ext uri="{FF2B5EF4-FFF2-40B4-BE49-F238E27FC236}">
                <a16:creationId xmlns:a16="http://schemas.microsoft.com/office/drawing/2014/main" id="{5B4379A0-76E1-4494-9178-6AE2F61383C6}"/>
              </a:ext>
            </a:extLst>
          </p:cNvPr>
          <p:cNvSpPr>
            <a:spLocks noChangeShapeType="1"/>
          </p:cNvSpPr>
          <p:nvPr/>
        </p:nvSpPr>
        <p:spPr bwMode="auto">
          <a:xfrm>
            <a:off x="6477000" y="19050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4" name="Line 7">
            <a:extLst>
              <a:ext uri="{FF2B5EF4-FFF2-40B4-BE49-F238E27FC236}">
                <a16:creationId xmlns:a16="http://schemas.microsoft.com/office/drawing/2014/main" id="{82A2F4E7-F217-4E12-8732-C4544826A392}"/>
              </a:ext>
            </a:extLst>
          </p:cNvPr>
          <p:cNvSpPr>
            <a:spLocks noChangeShapeType="1"/>
          </p:cNvSpPr>
          <p:nvPr/>
        </p:nvSpPr>
        <p:spPr bwMode="auto">
          <a:xfrm flipV="1">
            <a:off x="6629400" y="3657600"/>
            <a:ext cx="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Line 8">
            <a:extLst>
              <a:ext uri="{FF2B5EF4-FFF2-40B4-BE49-F238E27FC236}">
                <a16:creationId xmlns:a16="http://schemas.microsoft.com/office/drawing/2014/main" id="{245051EA-6067-4BD2-9818-77C8F8A35AE1}"/>
              </a:ext>
            </a:extLst>
          </p:cNvPr>
          <p:cNvSpPr>
            <a:spLocks noChangeShapeType="1"/>
          </p:cNvSpPr>
          <p:nvPr/>
        </p:nvSpPr>
        <p:spPr bwMode="auto">
          <a:xfrm>
            <a:off x="6629400" y="4419600"/>
            <a:ext cx="19050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9">
            <a:extLst>
              <a:ext uri="{FF2B5EF4-FFF2-40B4-BE49-F238E27FC236}">
                <a16:creationId xmlns:a16="http://schemas.microsoft.com/office/drawing/2014/main" id="{D8A74D71-3A6D-477E-BD92-961F2DEC1544}"/>
              </a:ext>
            </a:extLst>
          </p:cNvPr>
          <p:cNvSpPr>
            <a:spLocks noChangeShapeType="1"/>
          </p:cNvSpPr>
          <p:nvPr/>
        </p:nvSpPr>
        <p:spPr bwMode="auto">
          <a:xfrm>
            <a:off x="6477000" y="1905000"/>
            <a:ext cx="25146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Rectangle 10">
            <a:extLst>
              <a:ext uri="{FF2B5EF4-FFF2-40B4-BE49-F238E27FC236}">
                <a16:creationId xmlns:a16="http://schemas.microsoft.com/office/drawing/2014/main" id="{4C70E43A-DA6E-427B-885F-40AF2CA5F2D1}"/>
              </a:ext>
            </a:extLst>
          </p:cNvPr>
          <p:cNvSpPr>
            <a:spLocks noChangeArrowheads="1"/>
          </p:cNvSpPr>
          <p:nvPr/>
        </p:nvSpPr>
        <p:spPr bwMode="auto">
          <a:xfrm>
            <a:off x="8991600" y="1447800"/>
            <a:ext cx="1219200" cy="914400"/>
          </a:xfrm>
          <a:prstGeom prst="rect">
            <a:avLst/>
          </a:prstGeom>
          <a:solidFill>
            <a:srgbClr val="11111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3018" name="Text Box 11">
            <a:extLst>
              <a:ext uri="{FF2B5EF4-FFF2-40B4-BE49-F238E27FC236}">
                <a16:creationId xmlns:a16="http://schemas.microsoft.com/office/drawing/2014/main" id="{ABD401B3-3FF6-4A9E-A295-C6ED52C3BBEF}"/>
              </a:ext>
            </a:extLst>
          </p:cNvPr>
          <p:cNvSpPr txBox="1">
            <a:spLocks noChangeArrowheads="1"/>
          </p:cNvSpPr>
          <p:nvPr/>
        </p:nvSpPr>
        <p:spPr bwMode="auto">
          <a:xfrm>
            <a:off x="8991600" y="1447800"/>
            <a:ext cx="1225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Before </a:t>
            </a:r>
          </a:p>
          <a:p>
            <a:r>
              <a:rPr lang="en-US" altLang="en-US" b="1">
                <a:solidFill>
                  <a:schemeClr val="bg1"/>
                </a:solidFill>
              </a:rPr>
              <a:t>Stimulus:</a:t>
            </a:r>
          </a:p>
          <a:p>
            <a:r>
              <a:rPr lang="en-US" altLang="en-US" b="1">
                <a:solidFill>
                  <a:schemeClr val="bg1"/>
                </a:solidFill>
              </a:rPr>
              <a:t>33.9° C</a:t>
            </a:r>
          </a:p>
        </p:txBody>
      </p:sp>
      <p:sp>
        <p:nvSpPr>
          <p:cNvPr id="43019" name="Rectangle 12">
            <a:extLst>
              <a:ext uri="{FF2B5EF4-FFF2-40B4-BE49-F238E27FC236}">
                <a16:creationId xmlns:a16="http://schemas.microsoft.com/office/drawing/2014/main" id="{14FDD029-90E2-42BA-87F6-E0256B112564}"/>
              </a:ext>
            </a:extLst>
          </p:cNvPr>
          <p:cNvSpPr>
            <a:spLocks noChangeArrowheads="1"/>
          </p:cNvSpPr>
          <p:nvPr/>
        </p:nvSpPr>
        <p:spPr bwMode="auto">
          <a:xfrm>
            <a:off x="8534400" y="3962400"/>
            <a:ext cx="1219200" cy="914400"/>
          </a:xfrm>
          <a:prstGeom prst="rect">
            <a:avLst/>
          </a:prstGeom>
          <a:solidFill>
            <a:srgbClr val="11111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3020" name="Text Box 13">
            <a:extLst>
              <a:ext uri="{FF2B5EF4-FFF2-40B4-BE49-F238E27FC236}">
                <a16:creationId xmlns:a16="http://schemas.microsoft.com/office/drawing/2014/main" id="{BEC975F3-83AE-4543-BB9B-8947A36920FA}"/>
              </a:ext>
            </a:extLst>
          </p:cNvPr>
          <p:cNvSpPr txBox="1">
            <a:spLocks noChangeArrowheads="1"/>
          </p:cNvSpPr>
          <p:nvPr/>
        </p:nvSpPr>
        <p:spPr bwMode="auto">
          <a:xfrm>
            <a:off x="8534400" y="3962400"/>
            <a:ext cx="1225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chemeClr val="bg1"/>
                </a:solidFill>
              </a:rPr>
              <a:t>After</a:t>
            </a:r>
          </a:p>
          <a:p>
            <a:r>
              <a:rPr lang="en-US" altLang="en-US" b="1">
                <a:solidFill>
                  <a:schemeClr val="bg1"/>
                </a:solidFill>
              </a:rPr>
              <a:t>Stimulus:</a:t>
            </a:r>
          </a:p>
          <a:p>
            <a:r>
              <a:rPr lang="en-US" altLang="en-US" b="1">
                <a:solidFill>
                  <a:schemeClr val="bg1"/>
                </a:solidFill>
              </a:rPr>
              <a:t>32.5° 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3126</TotalTime>
  <Words>2258</Words>
  <Application>Microsoft Office PowerPoint</Application>
  <PresentationFormat>Widescreen</PresentationFormat>
  <Paragraphs>386</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Black</vt:lpstr>
      <vt:lpstr>Calibri</vt:lpstr>
      <vt:lpstr>Calibri Light</vt:lpstr>
      <vt:lpstr>Wingdings</vt:lpstr>
      <vt:lpstr>Office Theme</vt:lpstr>
      <vt:lpstr>CONTACT REGULATION THERMOGRAPHY</vt:lpstr>
      <vt:lpstr>PowerPoint Presentation</vt:lpstr>
      <vt:lpstr>How does it work?</vt:lpstr>
      <vt:lpstr>Impulses coming from organs glands and tissues alter various properties of the skin, like the temperature, perspiration, the mechanical tonus and sensitivity.  Consequently, pathological changes of an inner organ can locally influence the metabolism, temperature and other properties of the skin via this reflex arc.  </vt:lpstr>
      <vt:lpstr>PowerPoint Presentation</vt:lpstr>
      <vt:lpstr>The Procedure</vt:lpstr>
      <vt:lpstr>The Procedure</vt:lpstr>
      <vt:lpstr>In the Ideal Regulation Thermogram We Find:</vt:lpstr>
      <vt:lpstr>The Autonomic Nervous System</vt:lpstr>
      <vt:lpstr>Categorizing Reactions</vt:lpstr>
      <vt:lpstr>   Normal Reactions</vt:lpstr>
      <vt:lpstr>Rigid Reactions</vt:lpstr>
      <vt:lpstr>         Hyper Reactions</vt:lpstr>
      <vt:lpstr>     Paradoxical Reactions</vt:lpstr>
      <vt:lpstr>Temperature Side Difference</vt:lpstr>
      <vt:lpstr>     Temperature Side Difference</vt:lpstr>
      <vt:lpstr>Infrared Thermographic Images  (healthy &amp; cancerous)</vt:lpstr>
      <vt:lpstr>Temperature Side Difference</vt:lpstr>
      <vt:lpstr>Structural Asymmetry</vt:lpstr>
      <vt:lpstr>The Basis of Harmony is Balanced Symmetry</vt:lpstr>
      <vt:lpstr>Chaos Index Values</vt:lpstr>
      <vt:lpstr> The highest CI values indicate the most chronically affected organs </vt:lpstr>
      <vt:lpstr>Is There Elevated Chaos?  </vt:lpstr>
      <vt:lpstr>The Chaos Index</vt:lpstr>
      <vt:lpstr>Chaos Index</vt:lpstr>
      <vt:lpstr>Warm Liver/GB  Cold Stomach Pancreas</vt:lpstr>
      <vt:lpstr> Vitality Index</vt:lpstr>
      <vt:lpstr>Vitality Index</vt:lpstr>
      <vt:lpstr>Low Vitality Index &lt;2</vt:lpstr>
      <vt:lpstr>High Vitality Index &gt;4</vt:lpstr>
      <vt:lpstr>Lymphatic Index</vt:lpstr>
      <vt:lpstr>Area 1 Head Points</vt:lpstr>
      <vt:lpstr>PowerPoint Presentation</vt:lpstr>
      <vt:lpstr>Do Brain Points Exhibit Warming Regulation?</vt:lpstr>
      <vt:lpstr>Area 2 Neck Points </vt:lpstr>
      <vt:lpstr>Thyroid</vt:lpstr>
      <vt:lpstr>Area 3 Chest Points</vt:lpstr>
      <vt:lpstr>Rigid Sternum</vt:lpstr>
      <vt:lpstr>Suspicious!!!</vt:lpstr>
      <vt:lpstr>  Area 4 Upper Abdomen Points</vt:lpstr>
      <vt:lpstr>Intestinal Mycosis</vt:lpstr>
      <vt:lpstr>  Area 5 Lower Abdomen Points</vt:lpstr>
      <vt:lpstr>PowerPoint Presentation</vt:lpstr>
      <vt:lpstr>Food Allergy ‘Bridge’</vt:lpstr>
      <vt:lpstr>Fermentive Dyspepsia </vt:lpstr>
      <vt:lpstr>Putrefactive Dysbiosis </vt:lpstr>
      <vt:lpstr>  Area 6 Back Points</vt:lpstr>
      <vt:lpstr>Dental</vt:lpstr>
      <vt:lpstr>Sine wave consistency  is a sign of health.  </vt:lpstr>
      <vt:lpstr>Mamma Points</vt:lpstr>
      <vt:lpstr>Investigate Symmetry</vt:lpstr>
      <vt:lpstr>Mamma Pathology</vt:lpstr>
      <vt:lpstr>Breast Cancer Example</vt:lpstr>
      <vt:lpstr>Breast Cancer Example</vt:lpstr>
      <vt:lpstr>Basic Interpretative Overview</vt:lpstr>
      <vt:lpstr>Basic Interpretative Overview</vt:lpstr>
      <vt:lpstr>Basic Interpretative Overview</vt:lpstr>
      <vt:lpstr>Basic Interpretative Overview</vt:lpstr>
      <vt:lpstr>Basic Interpretative Overview</vt:lpstr>
      <vt:lpstr>Interpretative Overview</vt:lpstr>
      <vt:lpstr>Interpretative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Odell</dc:creator>
  <cp:lastModifiedBy>James Odell</cp:lastModifiedBy>
  <cp:revision>8</cp:revision>
  <dcterms:created xsi:type="dcterms:W3CDTF">2021-09-18T14:49:54Z</dcterms:created>
  <dcterms:modified xsi:type="dcterms:W3CDTF">2021-09-20T19:35:59Z</dcterms:modified>
</cp:coreProperties>
</file>